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Tahom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hrvP9iYvgIsPWW168LT1JLo5D7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B8AA6E-9091-48EC-8A3C-916738185239}">
  <a:tblStyle styleId="{0EB8AA6E-9091-48EC-8A3C-9167381852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11" Type="http://schemas.openxmlformats.org/officeDocument/2006/relationships/slide" Target="slides/slide5.xml"/><Relationship Id="rId22" Type="http://schemas.openxmlformats.org/officeDocument/2006/relationships/font" Target="fonts/Tahoma-regular.fntdata"/><Relationship Id="rId10" Type="http://schemas.openxmlformats.org/officeDocument/2006/relationships/slide" Target="slides/slide4.xml"/><Relationship Id="rId21" Type="http://schemas.openxmlformats.org/officeDocument/2006/relationships/font" Target="fonts/Poppins-boldItalic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Poppins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oppi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2af0c5360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3a2af0c5360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a2af0c5360_1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3a2af0c5360_1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f2c35cb4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Juntar os dois quadros laranjas </a:t>
            </a:r>
            <a:endParaRPr/>
          </a:p>
        </p:txBody>
      </p:sp>
      <p:sp>
        <p:nvSpPr>
          <p:cNvPr id="194" name="Google Shape;194;g39f2c35cb43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1f8bec4b4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Juntar os dois quadros laranjas </a:t>
            </a:r>
            <a:endParaRPr/>
          </a:p>
        </p:txBody>
      </p:sp>
      <p:sp>
        <p:nvSpPr>
          <p:cNvPr id="202" name="Google Shape;202;g3a1f8bec4b4_1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Juntar os dois quadros laranjas </a:t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a2ab47a59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Juntar os dois quadros laranjas </a:t>
            </a:r>
            <a:endParaRPr/>
          </a:p>
        </p:txBody>
      </p:sp>
      <p:sp>
        <p:nvSpPr>
          <p:cNvPr id="245" name="Google Shape;245;g3a2ab47a593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Juntar os dois quadros laranjas </a:t>
            </a:r>
            <a:endParaRPr/>
          </a:p>
        </p:txBody>
      </p:sp>
      <p:sp>
        <p:nvSpPr>
          <p:cNvPr id="258" name="Google Shape;25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a1f8bec4b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Juntar os dois quadros laranjas </a:t>
            </a:r>
            <a:endParaRPr/>
          </a:p>
        </p:txBody>
      </p:sp>
      <p:sp>
        <p:nvSpPr>
          <p:cNvPr id="266" name="Google Shape;266;g3a1f8bec4b4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9dd676875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Juntar os dois quadros laranjas </a:t>
            </a:r>
            <a:endParaRPr/>
          </a:p>
        </p:txBody>
      </p:sp>
      <p:sp>
        <p:nvSpPr>
          <p:cNvPr id="274" name="Google Shape;274;g39dd6768758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a2783ae731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Juntar os dois quadros laranjas </a:t>
            </a:r>
            <a:endParaRPr/>
          </a:p>
        </p:txBody>
      </p:sp>
      <p:sp>
        <p:nvSpPr>
          <p:cNvPr id="283" name="Google Shape;283;g3a2783ae731_0_2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">
  <p:cSld name="TABEL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2783ae731_0_234"/>
          <p:cNvSpPr/>
          <p:nvPr/>
        </p:nvSpPr>
        <p:spPr>
          <a:xfrm>
            <a:off x="0" y="0"/>
            <a:ext cx="3359700" cy="68580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a2783ae731_0_234"/>
          <p:cNvSpPr txBox="1"/>
          <p:nvPr>
            <p:ph idx="1" type="body"/>
          </p:nvPr>
        </p:nvSpPr>
        <p:spPr>
          <a:xfrm>
            <a:off x="10835614" y="6410663"/>
            <a:ext cx="11367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b="0" i="0" sz="1600" u="none" cap="none" strike="noStrik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3a2783ae731_0_234"/>
          <p:cNvSpPr txBox="1"/>
          <p:nvPr>
            <p:ph type="title"/>
          </p:nvPr>
        </p:nvSpPr>
        <p:spPr>
          <a:xfrm>
            <a:off x="397942" y="2276872"/>
            <a:ext cx="2563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8" name="Google Shape;88;g3a2783ae731_0_234"/>
          <p:cNvPicPr preferRelativeResize="0"/>
          <p:nvPr/>
        </p:nvPicPr>
        <p:blipFill rotWithShape="1">
          <a:blip r:embed="rId3">
            <a:alphaModFix/>
          </a:blip>
          <a:srcRect b="0" l="0" r="0" t="58935"/>
          <a:stretch/>
        </p:blipFill>
        <p:spPr>
          <a:xfrm>
            <a:off x="506009" y="-465135"/>
            <a:ext cx="3285699" cy="22768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g3a2783ae731_0_234"/>
          <p:cNvGrpSpPr/>
          <p:nvPr/>
        </p:nvGrpSpPr>
        <p:grpSpPr>
          <a:xfrm>
            <a:off x="251643" y="6317172"/>
            <a:ext cx="1909646" cy="419969"/>
            <a:chOff x="4768815" y="5836764"/>
            <a:chExt cx="2358461" cy="518673"/>
          </a:xfrm>
        </p:grpSpPr>
        <p:pic>
          <p:nvPicPr>
            <p:cNvPr id="90" name="Google Shape;90;g3a2783ae731_0_2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68815" y="5836764"/>
              <a:ext cx="1076891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g3a2783ae731_0_2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g3a2783ae731_0_234"/>
          <p:cNvSpPr txBox="1"/>
          <p:nvPr>
            <p:ph idx="2" type="body"/>
          </p:nvPr>
        </p:nvSpPr>
        <p:spPr>
          <a:xfrm>
            <a:off x="397942" y="3009909"/>
            <a:ext cx="2563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EEFEB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5EEFE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">
  <p:cSld name="CITAÇÃ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3a2af0c5360_1_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82223" y="-425867"/>
            <a:ext cx="5911448" cy="79577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a2af0c5360_1_239"/>
          <p:cNvSpPr/>
          <p:nvPr>
            <p:ph idx="2" type="pic"/>
          </p:nvPr>
        </p:nvSpPr>
        <p:spPr>
          <a:xfrm>
            <a:off x="-233363" y="904875"/>
            <a:ext cx="5059500" cy="5038800"/>
          </a:xfrm>
          <a:prstGeom prst="ellipse">
            <a:avLst/>
          </a:prstGeom>
          <a:solidFill>
            <a:srgbClr val="003B4A"/>
          </a:solidFill>
          <a:ln cap="flat" cmpd="sng" w="9525">
            <a:solidFill>
              <a:srgbClr val="7295FB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a2af0c5360_1_239"/>
          <p:cNvSpPr txBox="1"/>
          <p:nvPr>
            <p:ph type="title"/>
          </p:nvPr>
        </p:nvSpPr>
        <p:spPr>
          <a:xfrm>
            <a:off x="5941051" y="1675120"/>
            <a:ext cx="4684800" cy="17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g3a2af0c5360_1_239"/>
          <p:cNvSpPr txBox="1"/>
          <p:nvPr>
            <p:ph idx="1" type="body"/>
          </p:nvPr>
        </p:nvSpPr>
        <p:spPr>
          <a:xfrm>
            <a:off x="5940425" y="5457799"/>
            <a:ext cx="46848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g3a2af0c5360_1_239"/>
          <p:cNvSpPr txBox="1"/>
          <p:nvPr>
            <p:ph idx="3" type="body"/>
          </p:nvPr>
        </p:nvSpPr>
        <p:spPr>
          <a:xfrm>
            <a:off x="5940425" y="5931663"/>
            <a:ext cx="46848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9" name="Google Shape;99;g3a2af0c5360_1_239"/>
          <p:cNvCxnSpPr/>
          <p:nvPr/>
        </p:nvCxnSpPr>
        <p:spPr>
          <a:xfrm>
            <a:off x="6038397" y="5305690"/>
            <a:ext cx="450300" cy="0"/>
          </a:xfrm>
          <a:prstGeom prst="straightConnector1">
            <a:avLst/>
          </a:prstGeom>
          <a:noFill/>
          <a:ln cap="flat" cmpd="sng" w="19050">
            <a:solidFill>
              <a:srgbClr val="B1FF5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g3a2af0c5360_1_239"/>
          <p:cNvSpPr txBox="1"/>
          <p:nvPr>
            <p:ph idx="4" type="body"/>
          </p:nvPr>
        </p:nvSpPr>
        <p:spPr>
          <a:xfrm>
            <a:off x="10835614" y="6410663"/>
            <a:ext cx="11367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b="0" i="0" sz="1600" u="none" cap="none" strike="noStrik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1" name="Google Shape;101;g3a2af0c5360_1_2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8480" y="733456"/>
            <a:ext cx="1070641" cy="57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a2af0c5360_1_2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4967" y="5397265"/>
            <a:ext cx="588516" cy="807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g3a2af0c5360_1_239"/>
          <p:cNvGrpSpPr/>
          <p:nvPr/>
        </p:nvGrpSpPr>
        <p:grpSpPr>
          <a:xfrm>
            <a:off x="251643" y="6317178"/>
            <a:ext cx="1909646" cy="419969"/>
            <a:chOff x="4768815" y="5836764"/>
            <a:chExt cx="2358461" cy="518673"/>
          </a:xfrm>
        </p:grpSpPr>
        <p:pic>
          <p:nvPicPr>
            <p:cNvPr id="104" name="Google Shape;104;g3a2af0c5360_1_2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68815" y="5836764"/>
              <a:ext cx="1076891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g3a2af0c5360_1_23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g3a2af0c5360_1_239"/>
          <p:cNvSpPr txBox="1"/>
          <p:nvPr>
            <p:ph idx="5" type="body"/>
          </p:nvPr>
        </p:nvSpPr>
        <p:spPr>
          <a:xfrm>
            <a:off x="5940425" y="3622061"/>
            <a:ext cx="46848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2ab47a593_0_9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3a2ab47a593_0_9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6" name="Google Shape;116;g3a2ab47a593_0_9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3a2ab47a593_0_9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3a2ab47a593_0_9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2ab47a593_0_10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3a2ab47a593_0_10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g3a2ab47a593_0_10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3a2ab47a593_0_10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3a2ab47a593_0_1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2ab47a593_0_11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3a2ab47a593_0_11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g3a2ab47a593_0_1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3a2ab47a593_0_1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3a2ab47a593_0_1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2ab47a593_0_1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3a2ab47a593_0_11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g3a2ab47a593_0_11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g3a2ab47a593_0_1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3a2ab47a593_0_1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3a2ab47a593_0_1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2ab47a593_0_124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3a2ab47a593_0_124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1" name="Google Shape;141;g3a2ab47a593_0_124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g3a2ab47a593_0_124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g3a2ab47a593_0_124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g3a2ab47a593_0_1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a2ab47a593_0_1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3a2ab47a593_0_1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2ab47a593_0_1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3a2ab47a593_0_1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3a2ab47a593_0_1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3a2ab47a593_0_1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a2ab47a593_0_1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3a2ab47a593_0_1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3a2ab47a593_0_1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2ab47a593_0_14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3a2ab47a593_0_14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9" name="Google Shape;159;g3a2ab47a593_0_14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0" name="Google Shape;160;g3a2ab47a593_0_14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3a2ab47a593_0_1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3a2ab47a593_0_1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2ab47a593_0_14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3a2ab47a593_0_149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g3a2ab47a593_0_149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7" name="Google Shape;167;g3a2ab47a593_0_14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3a2ab47a593_0_1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3a2ab47a593_0_1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a2ab47a593_0_1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3a2ab47a593_0_156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g3a2ab47a593_0_15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3a2ab47a593_0_15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3a2ab47a593_0_1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2ab47a593_0_16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3a2ab47a593_0_16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g3a2ab47a593_0_16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3a2ab47a593_0_16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3a2ab47a593_0_1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a2ab47a593_0_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g3a2ab47a593_0_9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g3a2ab47a593_0_9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g3a2ab47a593_0_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g3a2ab47a593_0_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27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30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7" name="Google Shape;187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88" name="Google Shape;188;p1" title="fundo 2.jpg"/>
          <p:cNvPicPr preferRelativeResize="0"/>
          <p:nvPr/>
        </p:nvPicPr>
        <p:blipFill rotWithShape="1">
          <a:blip r:embed="rId3">
            <a:alphaModFix/>
          </a:blip>
          <a:srcRect b="0" l="29" r="19" t="0"/>
          <a:stretch/>
        </p:blipFill>
        <p:spPr>
          <a:xfrm>
            <a:off x="3048" y="0"/>
            <a:ext cx="121859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"/>
          <p:cNvSpPr txBox="1"/>
          <p:nvPr/>
        </p:nvSpPr>
        <p:spPr>
          <a:xfrm>
            <a:off x="819477" y="1338311"/>
            <a:ext cx="6145500" cy="27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Microcredit Experiences for Sustainable Agriculture</a:t>
            </a:r>
            <a:endParaRPr b="1" sz="5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0" name="Google Shape;19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4482" y="3798781"/>
            <a:ext cx="2739798" cy="27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"/>
          <p:cNvSpPr txBox="1"/>
          <p:nvPr/>
        </p:nvSpPr>
        <p:spPr>
          <a:xfrm>
            <a:off x="8124375" y="336467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Apresentação: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a2af0c5360_1_12"/>
          <p:cNvSpPr txBox="1"/>
          <p:nvPr>
            <p:ph idx="5" type="body"/>
          </p:nvPr>
        </p:nvSpPr>
        <p:spPr>
          <a:xfrm>
            <a:off x="1094602" y="2133880"/>
            <a:ext cx="26919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Microfinance for the Amazon Bioeconomy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93" name="Google Shape;293;g3a2af0c5360_1_12" title="Imagem1 23.pn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8752" r="8752" t="0"/>
          <a:stretch/>
        </p:blipFill>
        <p:spPr>
          <a:xfrm>
            <a:off x="6001819" y="681269"/>
            <a:ext cx="5059500" cy="5038800"/>
          </a:xfrm>
          <a:prstGeom prst="ellipse">
            <a:avLst/>
          </a:prstGeom>
          <a:solidFill>
            <a:srgbClr val="003B4A"/>
          </a:solidFill>
          <a:ln cap="flat" cmpd="sng" w="9525">
            <a:solidFill>
              <a:srgbClr val="7295F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4" name="Google Shape;294;g3a2af0c5360_1_12"/>
          <p:cNvSpPr txBox="1"/>
          <p:nvPr>
            <p:ph type="title"/>
          </p:nvPr>
        </p:nvSpPr>
        <p:spPr>
          <a:xfrm>
            <a:off x="1094603" y="1041200"/>
            <a:ext cx="4684800" cy="17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>
                <a:highlight>
                  <a:srgbClr val="F4641B"/>
                </a:highlight>
              </a:rPr>
              <a:t>CRESOL ATIVABIO</a:t>
            </a:r>
            <a:endParaRPr>
              <a:highlight>
                <a:srgbClr val="F4641B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>
                <a:highlight>
                  <a:srgbClr val="F4641B"/>
                </a:highlight>
              </a:rPr>
              <a:t>LAUNCH</a:t>
            </a:r>
            <a:endParaRPr>
              <a:highlight>
                <a:srgbClr val="F4641B"/>
              </a:highlight>
            </a:endParaRPr>
          </a:p>
        </p:txBody>
      </p:sp>
      <p:sp>
        <p:nvSpPr>
          <p:cNvPr id="295" name="Google Shape;295;g3a2af0c5360_1_12"/>
          <p:cNvSpPr txBox="1"/>
          <p:nvPr>
            <p:ph idx="1" type="body"/>
          </p:nvPr>
        </p:nvSpPr>
        <p:spPr>
          <a:xfrm>
            <a:off x="1094602" y="3051169"/>
            <a:ext cx="5313000" cy="17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100"/>
              <a:buNone/>
            </a:pPr>
            <a:r>
              <a:rPr lang="en-US" sz="2100"/>
              <a:t>A member journey adapted to local realities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100"/>
              <a:buNone/>
            </a:pPr>
            <a:r>
              <a:rPr lang="en-US" sz="2100">
                <a:highlight>
                  <a:schemeClr val="accent2"/>
                </a:highlight>
              </a:rPr>
              <a:t>8,000 new members </a:t>
            </a:r>
            <a:endParaRPr sz="2100">
              <a:highlight>
                <a:schemeClr val="accen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100"/>
              <a:buNone/>
            </a:pPr>
            <a:r>
              <a:rPr lang="en-US" sz="2100">
                <a:highlight>
                  <a:schemeClr val="accent2"/>
                </a:highlight>
              </a:rPr>
              <a:t>+ R$ 320 million </a:t>
            </a:r>
            <a:r>
              <a:rPr lang="en-US" sz="2100"/>
              <a:t>in Cresol’s microfinance portfolio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100"/>
              <a:buNone/>
            </a:pPr>
            <a:r>
              <a:rPr lang="en-US" sz="2100"/>
              <a:t>Primarily serving participants in the bioeconomy sector.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1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296" name="Google Shape;296;g3a2af0c5360_1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218" y="5799720"/>
            <a:ext cx="1527598" cy="3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a2af0c5360_1_264"/>
          <p:cNvSpPr txBox="1"/>
          <p:nvPr>
            <p:ph type="ctrTitle"/>
          </p:nvPr>
        </p:nvSpPr>
        <p:spPr>
          <a:xfrm>
            <a:off x="1524000" y="78465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2" name="Google Shape;302;g3a2af0c5360_1_264"/>
          <p:cNvSpPr txBox="1"/>
          <p:nvPr>
            <p:ph idx="1" type="subTitle"/>
          </p:nvPr>
        </p:nvSpPr>
        <p:spPr>
          <a:xfrm>
            <a:off x="1524000" y="326433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03" name="Google Shape;303;g3a2af0c5360_1_264" title="fundo 2.jpg"/>
          <p:cNvPicPr preferRelativeResize="0"/>
          <p:nvPr/>
        </p:nvPicPr>
        <p:blipFill rotWithShape="1">
          <a:blip r:embed="rId3">
            <a:alphaModFix/>
          </a:blip>
          <a:srcRect b="0" l="29" r="19" t="0"/>
          <a:stretch/>
        </p:blipFill>
        <p:spPr>
          <a:xfrm>
            <a:off x="3048" y="0"/>
            <a:ext cx="121859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a2af0c5360_1_264"/>
          <p:cNvSpPr txBox="1"/>
          <p:nvPr/>
        </p:nvSpPr>
        <p:spPr>
          <a:xfrm>
            <a:off x="-362850" y="2853683"/>
            <a:ext cx="91323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Jaap van Waalwijk van Doorn</a:t>
            </a:r>
            <a:endParaRPr i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International Relations Manager- Cresol Instituto</a:t>
            </a:r>
            <a:endParaRPr i="1"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g3a2af0c5360_1_264"/>
          <p:cNvSpPr txBox="1"/>
          <p:nvPr/>
        </p:nvSpPr>
        <p:spPr>
          <a:xfrm>
            <a:off x="606025" y="1926166"/>
            <a:ext cx="677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Thank you!</a:t>
            </a:r>
            <a:endParaRPr b="1" sz="4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6" name="Google Shape;306;g3a2af0c5360_1_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4482" y="3468306"/>
            <a:ext cx="2739798" cy="27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a2af0c5360_1_264"/>
          <p:cNvSpPr txBox="1"/>
          <p:nvPr/>
        </p:nvSpPr>
        <p:spPr>
          <a:xfrm>
            <a:off x="8506025" y="3088875"/>
            <a:ext cx="2970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Apresentação: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9f2c35cb43_0_82"/>
          <p:cNvSpPr/>
          <p:nvPr/>
        </p:nvSpPr>
        <p:spPr>
          <a:xfrm>
            <a:off x="10032521" y="5684808"/>
            <a:ext cx="1673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39f2c35cb43_0_82" title="fundo 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39f2c35cb43_0_82"/>
          <p:cNvSpPr txBox="1"/>
          <p:nvPr/>
        </p:nvSpPr>
        <p:spPr>
          <a:xfrm>
            <a:off x="762050" y="1656005"/>
            <a:ext cx="6969600" cy="35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4641B"/>
                </a:solidFill>
                <a:latin typeface="Tahoma"/>
                <a:ea typeface="Tahoma"/>
                <a:cs typeface="Tahoma"/>
                <a:sym typeface="Tahoma"/>
              </a:rPr>
              <a:t>Our mission is to provide excellent financial solutions through relationships to generate development for our members, their businesses, and the community!</a:t>
            </a:r>
            <a:endParaRPr b="1" sz="3200">
              <a:solidFill>
                <a:srgbClr val="F4641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9" name="Google Shape;199;g39f2c35cb43_0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5975" y="3332375"/>
            <a:ext cx="2706525" cy="27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1f8bec4b4_1_41"/>
          <p:cNvSpPr/>
          <p:nvPr/>
        </p:nvSpPr>
        <p:spPr>
          <a:xfrm>
            <a:off x="10032521" y="5684808"/>
            <a:ext cx="1673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3a1f8bec4b4_1_41" title="fundo 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a1f8bec4b4_1_41"/>
          <p:cNvPicPr preferRelativeResize="0"/>
          <p:nvPr/>
        </p:nvPicPr>
        <p:blipFill rotWithShape="1">
          <a:blip r:embed="rId4">
            <a:alphaModFix/>
          </a:blip>
          <a:srcRect b="6244" l="11685" r="12135" t="7867"/>
          <a:stretch/>
        </p:blipFill>
        <p:spPr>
          <a:xfrm>
            <a:off x="744018" y="1313054"/>
            <a:ext cx="4593465" cy="517933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a1f8bec4b4_1_41"/>
          <p:cNvSpPr txBox="1"/>
          <p:nvPr/>
        </p:nvSpPr>
        <p:spPr>
          <a:xfrm>
            <a:off x="6063896" y="3341650"/>
            <a:ext cx="4593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None/>
            </a:pPr>
            <a:r>
              <a:rPr b="1" lang="en-US" sz="2000">
                <a:solidFill>
                  <a:srgbClr val="F38120"/>
                </a:solidFill>
              </a:rPr>
              <a:t>1 million members</a:t>
            </a:r>
            <a:endParaRPr b="1" sz="2000">
              <a:solidFill>
                <a:srgbClr val="F38120"/>
              </a:solidFill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None/>
            </a:pPr>
            <a:r>
              <a:t/>
            </a:r>
            <a:endParaRPr b="1" sz="2000">
              <a:solidFill>
                <a:srgbClr val="F38120"/>
              </a:solidFill>
            </a:endParaRPr>
          </a:p>
        </p:txBody>
      </p:sp>
      <p:sp>
        <p:nvSpPr>
          <p:cNvPr id="208" name="Google Shape;208;g3a1f8bec4b4_1_41"/>
          <p:cNvSpPr txBox="1"/>
          <p:nvPr/>
        </p:nvSpPr>
        <p:spPr>
          <a:xfrm>
            <a:off x="6063909" y="3822869"/>
            <a:ext cx="42285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None/>
            </a:pPr>
            <a:r>
              <a:rPr b="1" i="0" lang="en-US" sz="20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59 </a:t>
            </a:r>
            <a:r>
              <a:rPr b="0" i="0" lang="en-US" sz="20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– Cooperativ</a:t>
            </a:r>
            <a:r>
              <a:rPr lang="en-US" sz="2000">
                <a:solidFill>
                  <a:srgbClr val="F38120"/>
                </a:solidFill>
              </a:rPr>
              <a:t>es</a:t>
            </a:r>
            <a:endParaRPr b="0" i="0" sz="20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None/>
            </a:pPr>
            <a:r>
              <a:rPr b="1" i="0" lang="en-US" sz="20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998 </a:t>
            </a:r>
            <a:r>
              <a:rPr b="0" i="0" lang="en-US" sz="20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000">
                <a:solidFill>
                  <a:srgbClr val="F38120"/>
                </a:solidFill>
              </a:rPr>
              <a:t>Branches</a:t>
            </a:r>
            <a:endParaRPr b="0" i="0" sz="20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1604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None/>
            </a:pPr>
            <a:r>
              <a:rPr b="1" i="0" lang="en-US" sz="20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19 </a:t>
            </a:r>
            <a:r>
              <a:rPr b="0" i="0" lang="en-US" sz="20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000">
                <a:solidFill>
                  <a:srgbClr val="F38120"/>
                </a:solidFill>
              </a:rPr>
              <a:t>States</a:t>
            </a:r>
            <a:endParaRPr b="0" i="0" sz="20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1604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None/>
            </a:pPr>
            <a:r>
              <a:rPr b="1" i="0" lang="en-US" sz="20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4.092 </a:t>
            </a:r>
            <a:r>
              <a:rPr b="0" i="0" lang="en-US" sz="20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000">
                <a:solidFill>
                  <a:srgbClr val="F38120"/>
                </a:solidFill>
              </a:rPr>
              <a:t>Municipalities with members</a:t>
            </a:r>
            <a:endParaRPr sz="2000">
              <a:solidFill>
                <a:srgbClr val="F38120"/>
              </a:solidFill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1604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None/>
            </a:pPr>
            <a:r>
              <a:t/>
            </a:r>
            <a:endParaRPr sz="2000">
              <a:solidFill>
                <a:srgbClr val="F38120"/>
              </a:solidFill>
            </a:endParaRPr>
          </a:p>
        </p:txBody>
      </p:sp>
      <p:pic>
        <p:nvPicPr>
          <p:cNvPr descr="Grupo de mulheres com preenchimento sólido" id="209" name="Google Shape;209;g3a1f8bec4b4_1_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5569" y="3359941"/>
            <a:ext cx="326829" cy="326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heiro com preenchimento sólido" id="210" name="Google Shape;210;g3a1f8bec4b4_1_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5569" y="3832013"/>
            <a:ext cx="326829" cy="326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co com preenchimento sólido" id="211" name="Google Shape;211;g3a1f8bec4b4_1_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85568" y="4340661"/>
            <a:ext cx="326830" cy="32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obo terrestre: Américas com preenchimento sólido" id="212" name="Google Shape;212;g3a1f8bec4b4_1_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85568" y="4849310"/>
            <a:ext cx="326830" cy="32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sta com preenchimento sólido" id="213" name="Google Shape;213;g3a1f8bec4b4_1_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85569" y="5357959"/>
            <a:ext cx="326829" cy="32682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3a1f8bec4b4_1_41"/>
          <p:cNvSpPr txBox="1"/>
          <p:nvPr/>
        </p:nvSpPr>
        <p:spPr>
          <a:xfrm>
            <a:off x="743950" y="413310"/>
            <a:ext cx="45936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4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1" lang="en-US" sz="3400">
                <a:solidFill>
                  <a:srgbClr val="F4641B"/>
                </a:solidFill>
                <a:latin typeface="Poppins"/>
                <a:ea typeface="Poppins"/>
                <a:cs typeface="Poppins"/>
                <a:sym typeface="Poppins"/>
              </a:rPr>
              <a:t>National Presence</a:t>
            </a:r>
            <a:endParaRPr b="1" sz="3400">
              <a:solidFill>
                <a:srgbClr val="F4641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4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sz="3000">
              <a:solidFill>
                <a:srgbClr val="F464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5" title="fundo 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" y="0"/>
            <a:ext cx="121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/>
          <p:nvPr/>
        </p:nvSpPr>
        <p:spPr>
          <a:xfrm>
            <a:off x="1086493" y="1059207"/>
            <a:ext cx="45783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300">
                <a:solidFill>
                  <a:srgbClr val="F38120"/>
                </a:solidFill>
                <a:latin typeface="Poppins"/>
                <a:ea typeface="Poppins"/>
                <a:cs typeface="Poppins"/>
                <a:sym typeface="Poppins"/>
              </a:rPr>
              <a:t>Cresol System</a:t>
            </a:r>
            <a:endParaRPr b="0" i="0" sz="2900" u="none" cap="none" strike="noStrike">
              <a:solidFill>
                <a:srgbClr val="F3812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1196242" y="2013324"/>
            <a:ext cx="11340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rPr b="1" lang="en-US" sz="1607">
                <a:solidFill>
                  <a:srgbClr val="F38120"/>
                </a:solidFill>
              </a:rPr>
              <a:t>Assets</a:t>
            </a:r>
            <a:endParaRPr b="0" i="0" sz="1607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"/>
          <p:cNvSpPr txBox="1"/>
          <p:nvPr/>
        </p:nvSpPr>
        <p:spPr>
          <a:xfrm>
            <a:off x="1196663" y="2587898"/>
            <a:ext cx="26481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770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7"/>
              <a:buFont typeface="Arial"/>
              <a:buNone/>
            </a:pPr>
            <a:r>
              <a:rPr b="1" lang="en-US" sz="1607">
                <a:solidFill>
                  <a:srgbClr val="F38120"/>
                </a:solidFill>
              </a:rPr>
              <a:t>Financial results</a:t>
            </a:r>
            <a:endParaRPr sz="1607">
              <a:solidFill>
                <a:srgbClr val="F38120"/>
              </a:solidFill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t/>
            </a:r>
            <a:endParaRPr b="1" sz="1607">
              <a:solidFill>
                <a:srgbClr val="F38120"/>
              </a:solidFill>
            </a:endParaRPr>
          </a:p>
        </p:txBody>
      </p:sp>
      <p:sp>
        <p:nvSpPr>
          <p:cNvPr id="223" name="Google Shape;223;p5"/>
          <p:cNvSpPr txBox="1"/>
          <p:nvPr/>
        </p:nvSpPr>
        <p:spPr>
          <a:xfrm>
            <a:off x="1196669" y="3137449"/>
            <a:ext cx="28314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rPr b="1" lang="en-US" sz="1607">
                <a:solidFill>
                  <a:srgbClr val="F38120"/>
                </a:solidFill>
              </a:rPr>
              <a:t>Sustainable Credit Portfolio </a:t>
            </a:r>
            <a:endParaRPr b="0" i="0" sz="1607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 txBox="1"/>
          <p:nvPr/>
        </p:nvSpPr>
        <p:spPr>
          <a:xfrm>
            <a:off x="1196663" y="4270059"/>
            <a:ext cx="20442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rPr b="1" lang="en-US" sz="1607">
                <a:solidFill>
                  <a:srgbClr val="F38120"/>
                </a:solidFill>
              </a:rPr>
              <a:t>Women Members</a:t>
            </a:r>
            <a:endParaRPr b="0" i="0" sz="1607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"/>
          <p:cNvSpPr txBox="1"/>
          <p:nvPr/>
        </p:nvSpPr>
        <p:spPr>
          <a:xfrm>
            <a:off x="1196662" y="4840090"/>
            <a:ext cx="25620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rPr b="1" lang="en-US" sz="1607">
                <a:solidFill>
                  <a:srgbClr val="F38120"/>
                </a:solidFill>
              </a:rPr>
              <a:t>Young Members</a:t>
            </a:r>
            <a:endParaRPr b="0" i="0" sz="1607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"/>
          <p:cNvSpPr txBox="1"/>
          <p:nvPr/>
        </p:nvSpPr>
        <p:spPr>
          <a:xfrm>
            <a:off x="4739939" y="1897104"/>
            <a:ext cx="12321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00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rPr b="1" i="0" lang="en-US" sz="2608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49,8 bi</a:t>
            </a:r>
            <a:endParaRPr b="0" i="0" sz="2608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4739947" y="2455700"/>
            <a:ext cx="1374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00">
            <a:spAutoFit/>
          </a:bodyPr>
          <a:lstStyle/>
          <a:p>
            <a:pPr indent="0" lvl="0" marL="770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2"/>
              <a:buFont typeface="Arial"/>
              <a:buNone/>
            </a:pPr>
            <a:r>
              <a:rPr b="1" lang="en-US" sz="2608">
                <a:solidFill>
                  <a:srgbClr val="F38120"/>
                </a:solidFill>
              </a:rPr>
              <a:t>805 mi*</a:t>
            </a:r>
            <a:endParaRPr sz="2608">
              <a:solidFill>
                <a:srgbClr val="F38120"/>
              </a:solidFill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sz="2608">
              <a:solidFill>
                <a:srgbClr val="F38120"/>
              </a:solidFill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4739939" y="3020524"/>
            <a:ext cx="13746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00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rPr b="1" lang="en-US" sz="2608">
                <a:solidFill>
                  <a:srgbClr val="F38120"/>
                </a:solidFill>
              </a:rPr>
              <a:t>12</a:t>
            </a:r>
            <a:r>
              <a:rPr b="1" i="0" lang="en-US" sz="2608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 bi</a:t>
            </a:r>
            <a:endParaRPr b="0" i="0" sz="2608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4302199" y="3595150"/>
            <a:ext cx="20442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rPr b="1" lang="en-US" sz="2608">
                <a:solidFill>
                  <a:srgbClr val="F38120"/>
                </a:solidFill>
              </a:rPr>
              <a:t>+ </a:t>
            </a:r>
            <a:r>
              <a:rPr b="1" lang="en-US" sz="2608">
                <a:solidFill>
                  <a:srgbClr val="F38120"/>
                </a:solidFill>
              </a:rPr>
              <a:t>11 </a:t>
            </a:r>
            <a:r>
              <a:rPr b="1" lang="en-US" sz="1908">
                <a:solidFill>
                  <a:srgbClr val="F38120"/>
                </a:solidFill>
              </a:rPr>
              <a:t>thousand</a:t>
            </a:r>
            <a:endParaRPr b="0" i="0" sz="1908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4614869" y="4196992"/>
            <a:ext cx="16761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00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rPr b="1" lang="en-US" sz="2608">
                <a:solidFill>
                  <a:srgbClr val="F38120"/>
                </a:solidFill>
              </a:rPr>
              <a:t>39%</a:t>
            </a:r>
            <a:endParaRPr b="0" i="0" sz="2608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1196578" y="3704609"/>
            <a:ext cx="19023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rPr b="1" lang="en-US" sz="1607">
                <a:solidFill>
                  <a:srgbClr val="F38120"/>
                </a:solidFill>
              </a:rPr>
              <a:t>Employees</a:t>
            </a:r>
            <a:endParaRPr b="0" i="0" sz="1607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5"/>
          <p:cNvCxnSpPr/>
          <p:nvPr/>
        </p:nvCxnSpPr>
        <p:spPr>
          <a:xfrm>
            <a:off x="1196250" y="2397959"/>
            <a:ext cx="4810800" cy="0"/>
          </a:xfrm>
          <a:prstGeom prst="straightConnector1">
            <a:avLst/>
          </a:prstGeom>
          <a:noFill/>
          <a:ln cap="flat" cmpd="sng" w="9525">
            <a:solidFill>
              <a:srgbClr val="F3812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"/>
          <p:cNvCxnSpPr/>
          <p:nvPr/>
        </p:nvCxnSpPr>
        <p:spPr>
          <a:xfrm>
            <a:off x="1196250" y="2966738"/>
            <a:ext cx="4810800" cy="0"/>
          </a:xfrm>
          <a:prstGeom prst="straightConnector1">
            <a:avLst/>
          </a:prstGeom>
          <a:noFill/>
          <a:ln cap="flat" cmpd="sng" w="9525">
            <a:solidFill>
              <a:srgbClr val="F3812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4" name="Google Shape;234;p5"/>
          <p:cNvCxnSpPr/>
          <p:nvPr/>
        </p:nvCxnSpPr>
        <p:spPr>
          <a:xfrm>
            <a:off x="1196250" y="3491313"/>
            <a:ext cx="4810800" cy="0"/>
          </a:xfrm>
          <a:prstGeom prst="straightConnector1">
            <a:avLst/>
          </a:prstGeom>
          <a:noFill/>
          <a:ln cap="flat" cmpd="sng" w="9525">
            <a:solidFill>
              <a:srgbClr val="F3812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5" name="Google Shape;235;p5"/>
          <p:cNvCxnSpPr/>
          <p:nvPr/>
        </p:nvCxnSpPr>
        <p:spPr>
          <a:xfrm>
            <a:off x="1196250" y="5243913"/>
            <a:ext cx="4810800" cy="0"/>
          </a:xfrm>
          <a:prstGeom prst="straightConnector1">
            <a:avLst/>
          </a:prstGeom>
          <a:noFill/>
          <a:ln cap="flat" cmpd="sng" w="9525">
            <a:solidFill>
              <a:srgbClr val="F3812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5"/>
          <p:cNvCxnSpPr/>
          <p:nvPr/>
        </p:nvCxnSpPr>
        <p:spPr>
          <a:xfrm>
            <a:off x="1196250" y="4117242"/>
            <a:ext cx="4810800" cy="0"/>
          </a:xfrm>
          <a:prstGeom prst="straightConnector1">
            <a:avLst/>
          </a:prstGeom>
          <a:noFill/>
          <a:ln cap="flat" cmpd="sng" w="9525">
            <a:solidFill>
              <a:srgbClr val="F3812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5"/>
          <p:cNvCxnSpPr/>
          <p:nvPr/>
        </p:nvCxnSpPr>
        <p:spPr>
          <a:xfrm>
            <a:off x="1196250" y="4702349"/>
            <a:ext cx="4810800" cy="0"/>
          </a:xfrm>
          <a:prstGeom prst="straightConnector1">
            <a:avLst/>
          </a:prstGeom>
          <a:noFill/>
          <a:ln cap="flat" cmpd="sng" w="9525">
            <a:solidFill>
              <a:srgbClr val="F3812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8" name="Google Shape;238;p5"/>
          <p:cNvSpPr txBox="1"/>
          <p:nvPr/>
        </p:nvSpPr>
        <p:spPr>
          <a:xfrm>
            <a:off x="4297542" y="2069124"/>
            <a:ext cx="442500" cy="43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00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rPr b="1" i="0" lang="en-US" sz="12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R$</a:t>
            </a:r>
            <a:endParaRPr b="0" i="0" sz="1800" u="none" cap="none" strike="noStrike">
              <a:solidFill>
                <a:srgbClr val="F381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2608" u="none" cap="none" strike="noStrike">
              <a:solidFill>
                <a:srgbClr val="F3812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rPr b="1" i="0" lang="en-US" sz="12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R$</a:t>
            </a:r>
            <a:endParaRPr b="0" i="0" sz="1800" u="none" cap="none" strike="noStrike">
              <a:solidFill>
                <a:srgbClr val="F381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rPr b="1" i="0" lang="en-US" sz="12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R$</a:t>
            </a:r>
            <a:endParaRPr b="0" i="0" sz="1800" u="none" cap="none" strike="noStrike">
              <a:solidFill>
                <a:srgbClr val="F381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381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381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381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5"/>
          <p:cNvCxnSpPr/>
          <p:nvPr/>
        </p:nvCxnSpPr>
        <p:spPr>
          <a:xfrm>
            <a:off x="4028120" y="1897104"/>
            <a:ext cx="1800" cy="3411300"/>
          </a:xfrm>
          <a:prstGeom prst="straightConnector1">
            <a:avLst/>
          </a:prstGeom>
          <a:noFill/>
          <a:ln cap="flat" cmpd="sng" w="9525">
            <a:solidFill>
              <a:srgbClr val="F3812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5"/>
          <p:cNvSpPr txBox="1"/>
          <p:nvPr/>
        </p:nvSpPr>
        <p:spPr>
          <a:xfrm>
            <a:off x="4029920" y="5536897"/>
            <a:ext cx="20325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6"/>
              <a:buFont typeface="Arial"/>
              <a:buNone/>
            </a:pPr>
            <a:r>
              <a:rPr b="0" i="0" lang="en-US" sz="8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Dados referentes a setembro de 2025.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6"/>
              <a:buFont typeface="Arial"/>
              <a:buNone/>
            </a:pPr>
            <a:r>
              <a:rPr b="0" i="0" lang="en-US" sz="8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*Dados referentes a dezembro de 2024.</a:t>
            </a:r>
            <a:endParaRPr b="0" i="0" sz="8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 txBox="1"/>
          <p:nvPr/>
        </p:nvSpPr>
        <p:spPr>
          <a:xfrm>
            <a:off x="4614869" y="4763706"/>
            <a:ext cx="22482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00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r>
              <a:rPr b="1" lang="en-US" sz="2608">
                <a:solidFill>
                  <a:srgbClr val="F38120"/>
                </a:solidFill>
              </a:rPr>
              <a:t>23%</a:t>
            </a:r>
            <a:endParaRPr b="0" i="0" sz="2608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10032521" y="5684808"/>
            <a:ext cx="1673524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3a2ab47a593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" y="0"/>
            <a:ext cx="121916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a2ab47a593_0_84"/>
          <p:cNvSpPr txBox="1"/>
          <p:nvPr/>
        </p:nvSpPr>
        <p:spPr>
          <a:xfrm>
            <a:off x="1434378" y="4889681"/>
            <a:ext cx="15453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7,6 bi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a2ab47a593_0_84"/>
          <p:cNvSpPr txBox="1"/>
          <p:nvPr/>
        </p:nvSpPr>
        <p:spPr>
          <a:xfrm>
            <a:off x="871106" y="5616603"/>
            <a:ext cx="3789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+117K </a:t>
            </a: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approved contracts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a2ab47a593_0_84"/>
          <p:cNvSpPr/>
          <p:nvPr/>
        </p:nvSpPr>
        <p:spPr>
          <a:xfrm>
            <a:off x="737616" y="4960874"/>
            <a:ext cx="556200" cy="537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3a2ab47a593_0_84"/>
          <p:cNvSpPr txBox="1"/>
          <p:nvPr/>
        </p:nvSpPr>
        <p:spPr>
          <a:xfrm>
            <a:off x="843781" y="5070606"/>
            <a:ext cx="4500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rPr b="1" i="0" lang="en-US" sz="2000" u="none" cap="none" strike="noStrike">
                <a:solidFill>
                  <a:srgbClr val="F38120"/>
                </a:solidFill>
                <a:latin typeface="Arial"/>
                <a:ea typeface="Arial"/>
                <a:cs typeface="Arial"/>
                <a:sym typeface="Arial"/>
              </a:rPr>
              <a:t>R$</a:t>
            </a:r>
            <a:endParaRPr b="0" i="0" sz="2000" u="none" cap="none" strike="noStrike">
              <a:solidFill>
                <a:srgbClr val="F381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a2ab47a593_0_84"/>
          <p:cNvSpPr txBox="1"/>
          <p:nvPr/>
        </p:nvSpPr>
        <p:spPr>
          <a:xfrm>
            <a:off x="10688067" y="5877474"/>
            <a:ext cx="12060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*Fiscal Year 2024</a:t>
            </a:r>
            <a:endParaRPr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a2ab47a593_0_84"/>
          <p:cNvSpPr txBox="1"/>
          <p:nvPr/>
        </p:nvSpPr>
        <p:spPr>
          <a:xfrm>
            <a:off x="871111" y="6159040"/>
            <a:ext cx="37899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highlight>
                  <a:srgbClr val="F38120"/>
                </a:highlight>
                <a:latin typeface="Arial"/>
                <a:ea typeface="Arial"/>
                <a:cs typeface="Arial"/>
                <a:sym typeface="Arial"/>
              </a:rPr>
              <a:t>+ 272</a:t>
            </a:r>
            <a:r>
              <a:rPr b="1" lang="en-US" sz="2700">
                <a:solidFill>
                  <a:srgbClr val="FFFFFF"/>
                </a:solidFill>
                <a:highlight>
                  <a:srgbClr val="F38120"/>
                </a:highlight>
              </a:rPr>
              <a:t>k</a:t>
            </a:r>
            <a:r>
              <a:rPr b="1" i="0" lang="en-US" sz="2700" u="none" cap="none" strike="noStrike">
                <a:solidFill>
                  <a:srgbClr val="FFFFFF"/>
                </a:solidFill>
                <a:highlight>
                  <a:srgbClr val="F38120"/>
                </a:highlight>
                <a:latin typeface="Arial"/>
                <a:ea typeface="Arial"/>
                <a:cs typeface="Arial"/>
                <a:sym typeface="Arial"/>
              </a:rPr>
              <a:t> ha</a:t>
            </a:r>
            <a:r>
              <a:rPr b="1" lang="en-US" sz="2700">
                <a:solidFill>
                  <a:srgbClr val="FFFFFF"/>
                </a:solidFill>
                <a:highlight>
                  <a:srgbClr val="F38120"/>
                </a:highlight>
              </a:rPr>
              <a:t> </a:t>
            </a:r>
            <a:r>
              <a:rPr lang="en-US" sz="1600">
                <a:solidFill>
                  <a:srgbClr val="FFFFFF"/>
                </a:solidFill>
                <a:highlight>
                  <a:srgbClr val="F38120"/>
                </a:highlight>
              </a:rPr>
              <a:t>no-till farming</a:t>
            </a:r>
            <a:endParaRPr sz="1600">
              <a:solidFill>
                <a:srgbClr val="FFFFFF"/>
              </a:solidFill>
              <a:highlight>
                <a:srgbClr val="F38120"/>
              </a:highlight>
            </a:endParaRPr>
          </a:p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highlight>
                <a:srgbClr val="F38120"/>
              </a:highlight>
            </a:endParaRPr>
          </a:p>
        </p:txBody>
      </p:sp>
      <p:sp>
        <p:nvSpPr>
          <p:cNvPr id="254" name="Google Shape;254;g3a2ab47a593_0_84"/>
          <p:cNvSpPr txBox="1"/>
          <p:nvPr/>
        </p:nvSpPr>
        <p:spPr>
          <a:xfrm>
            <a:off x="4421251" y="6057175"/>
            <a:ext cx="65502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77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7"/>
              <a:buFont typeface="Arial"/>
              <a:buNone/>
            </a:pPr>
            <a:r>
              <a:rPr b="1" lang="en-US" sz="2000">
                <a:solidFill>
                  <a:srgbClr val="FFFFFF"/>
                </a:solidFill>
                <a:highlight>
                  <a:srgbClr val="F38120"/>
                </a:highlight>
              </a:rPr>
              <a:t>Environmental compliance</a:t>
            </a:r>
            <a:r>
              <a:rPr b="1" lang="en-US" sz="2000">
                <a:solidFill>
                  <a:srgbClr val="FFFFFF"/>
                </a:solidFill>
                <a:highlight>
                  <a:srgbClr val="F38120"/>
                </a:highlight>
              </a:rPr>
              <a:t>: Mapbiomas + Agrotools</a:t>
            </a:r>
            <a:r>
              <a:rPr b="1" i="0" lang="en-US" sz="3200" u="none" cap="none" strike="noStrike">
                <a:solidFill>
                  <a:srgbClr val="FFFFFF"/>
                </a:solidFill>
                <a:highlight>
                  <a:srgbClr val="F3812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400" u="none" cap="none" strike="noStrike">
              <a:solidFill>
                <a:srgbClr val="000000"/>
              </a:solidFill>
              <a:highlight>
                <a:srgbClr val="F3812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3a2ab47a593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9650" y="166975"/>
            <a:ext cx="2667275" cy="27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"/>
          <p:cNvSpPr/>
          <p:nvPr/>
        </p:nvSpPr>
        <p:spPr>
          <a:xfrm>
            <a:off x="10032521" y="5684808"/>
            <a:ext cx="1673524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7" title="sig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154" y="0"/>
            <a:ext cx="121920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7"/>
          <p:cNvSpPr txBox="1"/>
          <p:nvPr/>
        </p:nvSpPr>
        <p:spPr>
          <a:xfrm>
            <a:off x="669600" y="0"/>
            <a:ext cx="3527100" cy="26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</a:pPr>
            <a:r>
              <a:rPr lang="en-US" sz="18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Objective: To support sustainable infrastructure, sanitation, and water management projects</a:t>
            </a:r>
            <a:endParaRPr sz="185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</a:pPr>
            <a:r>
              <a:t/>
            </a:r>
            <a:endParaRPr sz="185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</a:pPr>
            <a:r>
              <a:rPr lang="en-US" sz="18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Aligned with ESG principles and the UN SDGs (6, 11, and 13)</a:t>
            </a:r>
            <a:endParaRPr b="0" i="0" sz="185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690445" y="2723745"/>
            <a:ext cx="3527100" cy="32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More than 3,000 people impacted and 1,600 loans approved</a:t>
            </a:r>
            <a:endParaRPr b="0" i="0" sz="2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3063"/>
              <a:buFont typeface="Arial"/>
              <a:buNone/>
            </a:pPr>
            <a:r>
              <a:rPr b="1" lang="en-US" sz="3832">
                <a:solidFill>
                  <a:schemeClr val="lt1"/>
                </a:solidFill>
                <a:highlight>
                  <a:srgbClr val="F38120"/>
                </a:highlight>
                <a:latin typeface="Poppins"/>
                <a:ea typeface="Poppins"/>
                <a:cs typeface="Poppins"/>
                <a:sym typeface="Poppins"/>
              </a:rPr>
              <a:t>R$ 92 million</a:t>
            </a:r>
            <a:r>
              <a:rPr b="1" i="0" lang="en-US" sz="3832" u="none" cap="none" strike="noStrike">
                <a:solidFill>
                  <a:schemeClr val="lt1"/>
                </a:solidFill>
                <a:highlight>
                  <a:srgbClr val="F38120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financed in water use and sanitation improvements</a:t>
            </a:r>
            <a:endParaRPr b="0" i="0" sz="2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a1f8bec4b4_0_2"/>
          <p:cNvSpPr/>
          <p:nvPr/>
        </p:nvSpPr>
        <p:spPr>
          <a:xfrm>
            <a:off x="10032521" y="5684808"/>
            <a:ext cx="1673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3a1f8bec4b4_0_2" title="fundo 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a1f8bec4b4_0_2"/>
          <p:cNvSpPr txBox="1"/>
          <p:nvPr/>
        </p:nvSpPr>
        <p:spPr>
          <a:xfrm>
            <a:off x="1209675" y="1484170"/>
            <a:ext cx="66183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None/>
            </a:pPr>
            <a:r>
              <a:rPr b="1" lang="en-US" sz="3665">
                <a:solidFill>
                  <a:srgbClr val="F38120"/>
                </a:solidFill>
                <a:latin typeface="Poppins"/>
                <a:ea typeface="Poppins"/>
                <a:cs typeface="Poppins"/>
                <a:sym typeface="Poppins"/>
              </a:rPr>
              <a:t>Cresol’s Sustainable Portfolio</a:t>
            </a:r>
            <a:endParaRPr b="1" i="0" sz="3325" u="none" cap="none" strike="noStrike">
              <a:solidFill>
                <a:srgbClr val="F3812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g3a1f8bec4b4_0_2"/>
          <p:cNvSpPr txBox="1"/>
          <p:nvPr/>
        </p:nvSpPr>
        <p:spPr>
          <a:xfrm>
            <a:off x="772550" y="2452211"/>
            <a:ext cx="8042400" cy="4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5450" lIns="55450" spcFirstLastPara="1" rIns="55450" wrap="square" tIns="55450">
            <a:sp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2200"/>
              <a:buChar char="-"/>
            </a:pPr>
            <a:r>
              <a:rPr b="1" lang="en-US" sz="2200">
                <a:solidFill>
                  <a:srgbClr val="F57124"/>
                </a:solidFill>
              </a:rPr>
              <a:t>R$ 12 billion</a:t>
            </a:r>
            <a:r>
              <a:rPr b="1" lang="en-US" sz="2200">
                <a:solidFill>
                  <a:srgbClr val="F57124"/>
                </a:solidFill>
              </a:rPr>
              <a:t> (Active Portfolio)</a:t>
            </a:r>
            <a:r>
              <a:rPr b="1" lang="en-US" sz="2200">
                <a:solidFill>
                  <a:srgbClr val="F57124"/>
                </a:solidFill>
              </a:rPr>
              <a:t> allocated with contribution to the Green Economy; </a:t>
            </a:r>
            <a:endParaRPr b="1" sz="2200">
              <a:solidFill>
                <a:srgbClr val="F57124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2200"/>
              <a:buChar char="-"/>
            </a:pPr>
            <a:r>
              <a:rPr b="1" lang="en-US" sz="2200">
                <a:solidFill>
                  <a:srgbClr val="F57124"/>
                </a:solidFill>
              </a:rPr>
              <a:t>Portfolio classified according to Febraban guidelines;</a:t>
            </a:r>
            <a:endParaRPr b="1" sz="2200">
              <a:solidFill>
                <a:srgbClr val="F57124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2200"/>
              <a:buChar char="-"/>
            </a:pPr>
            <a:r>
              <a:rPr b="1" lang="en-US" sz="2200">
                <a:solidFill>
                  <a:srgbClr val="F57124"/>
                </a:solidFill>
              </a:rPr>
              <a:t>The classification monitors: Green Economy, Exposure to Environmental Risk, and Exposure to Climate Change</a:t>
            </a:r>
            <a:endParaRPr b="1" sz="2200">
              <a:solidFill>
                <a:srgbClr val="F57124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2200"/>
              <a:buChar char="-"/>
            </a:pPr>
            <a:r>
              <a:rPr b="1" lang="en-US" sz="2200">
                <a:solidFill>
                  <a:srgbClr val="F57124"/>
                </a:solidFill>
              </a:rPr>
              <a:t>We adopt a proactive approach to mitigate impacts and drive positive change</a:t>
            </a:r>
            <a:endParaRPr b="1" sz="2200">
              <a:solidFill>
                <a:srgbClr val="F57124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2200"/>
              <a:buChar char="-"/>
            </a:pPr>
            <a:r>
              <a:rPr b="1" lang="en-US" sz="2200">
                <a:solidFill>
                  <a:srgbClr val="F57124"/>
                </a:solidFill>
              </a:rPr>
              <a:t>We recognize the influence of climate change on the products and services offered to our cooperative members</a:t>
            </a:r>
            <a:endParaRPr b="1" sz="2200">
              <a:solidFill>
                <a:srgbClr val="F5712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5712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9dd6768758_0_10"/>
          <p:cNvSpPr txBox="1"/>
          <p:nvPr/>
        </p:nvSpPr>
        <p:spPr>
          <a:xfrm>
            <a:off x="1388590" y="1167010"/>
            <a:ext cx="49863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60"/>
              <a:buFont typeface="Arial"/>
              <a:buNone/>
            </a:pPr>
            <a:r>
              <a:rPr b="1" lang="en-US" sz="3759">
                <a:solidFill>
                  <a:srgbClr val="F38120"/>
                </a:solidFill>
                <a:latin typeface="Poppins"/>
                <a:ea typeface="Poppins"/>
                <a:cs typeface="Poppins"/>
                <a:sym typeface="Poppins"/>
              </a:rPr>
              <a:t>Sustainability Strategy</a:t>
            </a:r>
            <a:endParaRPr b="1" sz="3759">
              <a:solidFill>
                <a:srgbClr val="F3812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60"/>
              <a:buFont typeface="Arial"/>
              <a:buNone/>
            </a:pPr>
            <a:r>
              <a:t/>
            </a:r>
            <a:endParaRPr b="1" sz="1960">
              <a:solidFill>
                <a:srgbClr val="F3812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g39dd6768758_0_10"/>
          <p:cNvSpPr txBox="1"/>
          <p:nvPr/>
        </p:nvSpPr>
        <p:spPr>
          <a:xfrm>
            <a:off x="1054157" y="1700059"/>
            <a:ext cx="6228300" cy="3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5450" lIns="55450" spcFirstLastPara="1" rIns="55450" wrap="square" tIns="55450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700"/>
              <a:buChar char="-"/>
            </a:pPr>
            <a:r>
              <a:rPr b="1" lang="en-US" sz="1700">
                <a:solidFill>
                  <a:srgbClr val="F57124"/>
                </a:solidFill>
              </a:rPr>
              <a:t>15 SDGs impacted</a:t>
            </a:r>
            <a:endParaRPr b="1" sz="1700">
              <a:solidFill>
                <a:srgbClr val="F57124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700"/>
              <a:buChar char="-"/>
            </a:pPr>
            <a:r>
              <a:rPr b="1" lang="en-US" sz="1700">
                <a:solidFill>
                  <a:srgbClr val="F57124"/>
                </a:solidFill>
              </a:rPr>
              <a:t>Over 90 ESG indicators</a:t>
            </a:r>
            <a:endParaRPr b="1" sz="1700">
              <a:solidFill>
                <a:srgbClr val="F57124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700"/>
              <a:buChar char="-"/>
            </a:pPr>
            <a:r>
              <a:rPr b="1" lang="en-US" sz="1700">
                <a:solidFill>
                  <a:srgbClr val="F57124"/>
                </a:solidFill>
              </a:rPr>
              <a:t>Sustainability Committees</a:t>
            </a:r>
            <a:endParaRPr b="1" sz="1700">
              <a:solidFill>
                <a:srgbClr val="F57124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700"/>
              <a:buChar char="-"/>
            </a:pPr>
            <a:r>
              <a:rPr b="1" lang="en-US" sz="1700">
                <a:solidFill>
                  <a:srgbClr val="F57124"/>
                </a:solidFill>
              </a:rPr>
              <a:t>ESG Action Plan</a:t>
            </a:r>
            <a:endParaRPr b="1" sz="1700">
              <a:solidFill>
                <a:srgbClr val="F57124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700"/>
              <a:buChar char="-"/>
            </a:pPr>
            <a:r>
              <a:rPr b="1" lang="en-US" sz="1700">
                <a:solidFill>
                  <a:srgbClr val="F57124"/>
                </a:solidFill>
              </a:rPr>
              <a:t>Sustainability Policy</a:t>
            </a:r>
            <a:endParaRPr b="1" sz="1700">
              <a:solidFill>
                <a:srgbClr val="F57124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700"/>
              <a:buChar char="-"/>
            </a:pPr>
            <a:r>
              <a:rPr b="1" lang="en-US" sz="1700">
                <a:solidFill>
                  <a:srgbClr val="F57124"/>
                </a:solidFill>
              </a:rPr>
              <a:t>UN Global Compact</a:t>
            </a:r>
            <a:endParaRPr b="1" sz="1700">
              <a:solidFill>
                <a:srgbClr val="F57124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700"/>
              <a:buChar char="-"/>
            </a:pPr>
            <a:r>
              <a:rPr b="1" lang="en-US" sz="1700">
                <a:solidFill>
                  <a:srgbClr val="F57124"/>
                </a:solidFill>
              </a:rPr>
              <a:t>UN “Educa 2030” Movement</a:t>
            </a:r>
            <a:endParaRPr b="1" sz="1700">
              <a:solidFill>
                <a:srgbClr val="F57124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700"/>
              <a:buChar char="-"/>
            </a:pPr>
            <a:r>
              <a:rPr b="1" lang="en-US" sz="1700">
                <a:solidFill>
                  <a:srgbClr val="F57124"/>
                </a:solidFill>
              </a:rPr>
              <a:t>UN “Mente em Foco” Movement</a:t>
            </a:r>
            <a:endParaRPr b="1" sz="1700">
              <a:solidFill>
                <a:srgbClr val="F57124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5712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57124"/>
              </a:solidFill>
            </a:endParaRPr>
          </a:p>
        </p:txBody>
      </p:sp>
      <p:pic>
        <p:nvPicPr>
          <p:cNvPr id="278" name="Google Shape;278;g39dd6768758_0_10" title="Gráfico-Matriz-de-sustentabilidade (1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6120" y="344970"/>
            <a:ext cx="4665576" cy="444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9dd6768758_0_10"/>
          <p:cNvSpPr txBox="1"/>
          <p:nvPr/>
        </p:nvSpPr>
        <p:spPr>
          <a:xfrm>
            <a:off x="560582" y="4793727"/>
            <a:ext cx="10680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57124"/>
                </a:solidFill>
              </a:rPr>
              <a:t>51,000 people reached through Financial Education initiatives</a:t>
            </a:r>
            <a:endParaRPr b="1" sz="1700">
              <a:solidFill>
                <a:srgbClr val="F57124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57124"/>
                </a:solidFill>
              </a:rPr>
              <a:t>32,000 children and youth engaged in Educational Projects</a:t>
            </a:r>
            <a:endParaRPr b="1" sz="1700">
              <a:solidFill>
                <a:srgbClr val="F57124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57124"/>
                </a:solidFill>
              </a:rPr>
              <a:t>Projects focused on women and </a:t>
            </a:r>
            <a:r>
              <a:rPr b="1" lang="en-US" sz="1700">
                <a:solidFill>
                  <a:srgbClr val="F57124"/>
                </a:solidFill>
              </a:rPr>
              <a:t>entrepreneurs</a:t>
            </a:r>
            <a:endParaRPr/>
          </a:p>
        </p:txBody>
      </p:sp>
      <p:pic>
        <p:nvPicPr>
          <p:cNvPr id="280" name="Google Shape;280;g39dd6768758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9125" y="4139000"/>
            <a:ext cx="1854300" cy="18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a2783ae731_0_250"/>
          <p:cNvSpPr txBox="1"/>
          <p:nvPr/>
        </p:nvSpPr>
        <p:spPr>
          <a:xfrm>
            <a:off x="1002518" y="766426"/>
            <a:ext cx="6841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60"/>
              <a:buFont typeface="Arial"/>
              <a:buNone/>
            </a:pPr>
            <a:r>
              <a:rPr b="1" lang="en-US" sz="3359">
                <a:solidFill>
                  <a:srgbClr val="F38120"/>
                </a:solidFill>
                <a:latin typeface="Poppins"/>
                <a:ea typeface="Poppins"/>
                <a:cs typeface="Poppins"/>
                <a:sym typeface="Poppins"/>
              </a:rPr>
              <a:t>Enterprises Supported by Cresol</a:t>
            </a:r>
            <a:endParaRPr b="1" sz="3359">
              <a:solidFill>
                <a:srgbClr val="F3812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60"/>
              <a:buFont typeface="Arial"/>
              <a:buNone/>
            </a:pPr>
            <a:r>
              <a:t/>
            </a:r>
            <a:endParaRPr b="1" sz="1960">
              <a:solidFill>
                <a:srgbClr val="F3812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g3a2783ae731_0_250"/>
          <p:cNvSpPr txBox="1"/>
          <p:nvPr/>
        </p:nvSpPr>
        <p:spPr>
          <a:xfrm>
            <a:off x="574586" y="1312775"/>
            <a:ext cx="6211800" cy="52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5450" lIns="55450" spcFirstLastPara="1" rIns="55450" wrap="square" tIns="55450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900"/>
              <a:buChar char="-"/>
            </a:pPr>
            <a:r>
              <a:rPr b="1" lang="en-US" sz="1900">
                <a:solidFill>
                  <a:srgbClr val="F57124"/>
                </a:solidFill>
              </a:rPr>
              <a:t>The segments are divided into micro, small, medium, and large enterprises </a:t>
            </a:r>
            <a:endParaRPr b="1" sz="1900">
              <a:solidFill>
                <a:srgbClr val="F57124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900"/>
              <a:buChar char="-"/>
            </a:pPr>
            <a:r>
              <a:rPr b="1" lang="en-US" sz="1900">
                <a:solidFill>
                  <a:srgbClr val="F57124"/>
                </a:solidFill>
              </a:rPr>
              <a:t>We remain firmly committed to supporting micro, small, and medium-sized businesses, with an average loan amount of R$ 40,652.68 per operation.</a:t>
            </a:r>
            <a:endParaRPr b="1" sz="1900">
              <a:solidFill>
                <a:srgbClr val="F57124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900"/>
              <a:buChar char="-"/>
            </a:pPr>
            <a:r>
              <a:rPr b="1" lang="en-US" sz="1900">
                <a:solidFill>
                  <a:srgbClr val="F57124"/>
                </a:solidFill>
              </a:rPr>
              <a:t>The funding sources for these businesses come from the Brazilian Development Bank (BNDES), Rural Credit programs, and Cresol’s own resources.</a:t>
            </a:r>
            <a:endParaRPr b="1" sz="1900">
              <a:solidFill>
                <a:srgbClr val="F57124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7124"/>
              </a:buClr>
              <a:buSzPts val="1900"/>
              <a:buChar char="-"/>
            </a:pPr>
            <a:r>
              <a:rPr b="1" lang="en-US" sz="1900">
                <a:solidFill>
                  <a:srgbClr val="F57124"/>
                </a:solidFill>
              </a:rPr>
              <a:t>We are recognized as the institution with the highest number of operations carried out through BNDES.</a:t>
            </a:r>
            <a:endParaRPr b="1" sz="1900">
              <a:solidFill>
                <a:srgbClr val="F57124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5712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57124"/>
                </a:solidFill>
              </a:rPr>
              <a:t>						</a:t>
            </a:r>
            <a:r>
              <a:rPr lang="en-US" sz="1300">
                <a:solidFill>
                  <a:srgbClr val="F57124"/>
                </a:solidFill>
              </a:rPr>
              <a:t>Data-base dos dados: Dezembro de 20</a:t>
            </a:r>
            <a:r>
              <a:rPr lang="en-US" sz="1300">
                <a:solidFill>
                  <a:srgbClr val="F57124"/>
                </a:solidFill>
              </a:rPr>
              <a:t>24.</a:t>
            </a:r>
            <a:endParaRPr sz="1300">
              <a:solidFill>
                <a:srgbClr val="F57124"/>
              </a:solidFill>
            </a:endParaRPr>
          </a:p>
        </p:txBody>
      </p:sp>
      <p:graphicFrame>
        <p:nvGraphicFramePr>
          <p:cNvPr id="287" name="Google Shape;287;g3a2783ae731_0_250"/>
          <p:cNvGraphicFramePr/>
          <p:nvPr/>
        </p:nvGraphicFramePr>
        <p:xfrm>
          <a:off x="7092825" y="211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{0EB8AA6E-9091-48EC-8A3C-916738185239}</a:tableStyleId>
              </a:tblPr>
              <a:tblGrid>
                <a:gridCol w="2486975"/>
                <a:gridCol w="2159700"/>
              </a:tblGrid>
              <a:tr h="22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Size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by segment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20,81%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44,38%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26,85%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7,96%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F464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2024-12-09T17:58:15Z</dcterms:created>
  <dc:creator>Maria Eduarda Machado</dc:creator>
</cp:coreProperties>
</file>