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1309350" cx="20104100"/>
  <p:notesSz cx="20104100" cy="11309350"/>
  <p:embeddedFontLst>
    <p:embeddedFont>
      <p:font typeface="Montserrat SemiBold"/>
      <p:regular r:id="rId29"/>
      <p:bold r:id="rId30"/>
      <p:italic r:id="rId31"/>
      <p:boldItalic r:id="rId32"/>
    </p:embeddedFont>
    <p:embeddedFont>
      <p:font typeface="Roboto"/>
      <p:regular r:id="rId33"/>
      <p:bold r:id="rId34"/>
      <p:italic r:id="rId35"/>
      <p:boldItalic r:id="rId36"/>
    </p:embeddedFont>
    <p:embeddedFont>
      <p:font typeface="Montserrat"/>
      <p:regular r:id="rId37"/>
      <p:bold r:id="rId38"/>
      <p:italic r:id="rId39"/>
      <p:boldItalic r:id="rId40"/>
    </p:embeddedFont>
    <p:embeddedFont>
      <p:font typeface="Montserrat Medium"/>
      <p:regular r:id="rId41"/>
      <p:bold r:id="rId42"/>
      <p:italic r:id="rId43"/>
      <p:boldItalic r:id="rId44"/>
    </p:embeddedFont>
    <p:embeddedFont>
      <p:font typeface="Tahoma"/>
      <p:regular r:id="rId45"/>
      <p:bold r:id="rId46"/>
    </p:embeddedFont>
    <p:embeddedFont>
      <p:font typeface="Montserrat Light"/>
      <p:regular r:id="rId47"/>
      <p:bold r:id="rId48"/>
      <p:italic r:id="rId49"/>
      <p:boldItalic r:id="rId50"/>
    </p:embeddedFont>
    <p:embeddedFont>
      <p:font typeface="Montserrat ExtraBold"/>
      <p:bold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53" roundtripDataSignature="AMtx7mhojDr2DRZPeYiWfeyBbZFtCZNDH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42" Type="http://schemas.openxmlformats.org/officeDocument/2006/relationships/font" Target="fonts/MontserratMedium-bold.fntdata"/><Relationship Id="rId41" Type="http://schemas.openxmlformats.org/officeDocument/2006/relationships/font" Target="fonts/MontserratMedium-regular.fntdata"/><Relationship Id="rId44" Type="http://schemas.openxmlformats.org/officeDocument/2006/relationships/font" Target="fonts/MontserratMedium-boldItalic.fntdata"/><Relationship Id="rId43" Type="http://schemas.openxmlformats.org/officeDocument/2006/relationships/font" Target="fonts/MontserratMedium-italic.fntdata"/><Relationship Id="rId46" Type="http://schemas.openxmlformats.org/officeDocument/2006/relationships/font" Target="fonts/Tahoma-bold.fntdata"/><Relationship Id="rId45" Type="http://schemas.openxmlformats.org/officeDocument/2006/relationships/font" Target="fonts/Tahom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Light-bold.fntdata"/><Relationship Id="rId47" Type="http://schemas.openxmlformats.org/officeDocument/2006/relationships/font" Target="fonts/MontserratLight-regular.fntdata"/><Relationship Id="rId49" Type="http://schemas.openxmlformats.org/officeDocument/2006/relationships/font" Target="fonts/MontserratLigh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SemiBold-italic.fntdata"/><Relationship Id="rId30" Type="http://schemas.openxmlformats.org/officeDocument/2006/relationships/font" Target="fonts/MontserratSemiBold-bold.fntdata"/><Relationship Id="rId33" Type="http://schemas.openxmlformats.org/officeDocument/2006/relationships/font" Target="fonts/Roboto-regular.fntdata"/><Relationship Id="rId32" Type="http://schemas.openxmlformats.org/officeDocument/2006/relationships/font" Target="fonts/MontserratSemiBold-boldItalic.fntdata"/><Relationship Id="rId35" Type="http://schemas.openxmlformats.org/officeDocument/2006/relationships/font" Target="fonts/Roboto-italic.fntdata"/><Relationship Id="rId34" Type="http://schemas.openxmlformats.org/officeDocument/2006/relationships/font" Target="fonts/Roboto-bold.fntdata"/><Relationship Id="rId37" Type="http://schemas.openxmlformats.org/officeDocument/2006/relationships/font" Target="fonts/Montserrat-regular.fntdata"/><Relationship Id="rId36" Type="http://schemas.openxmlformats.org/officeDocument/2006/relationships/font" Target="fonts/Roboto-boldItalic.fntdata"/><Relationship Id="rId39" Type="http://schemas.openxmlformats.org/officeDocument/2006/relationships/font" Target="fonts/Montserrat-italic.fntdata"/><Relationship Id="rId38" Type="http://schemas.openxmlformats.org/officeDocument/2006/relationships/font" Target="fonts/Montserrat-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font" Target="fonts/MontserratSemiBold-regular.fntdata"/><Relationship Id="rId51" Type="http://schemas.openxmlformats.org/officeDocument/2006/relationships/font" Target="fonts/MontserratExtraBold-bold.fntdata"/><Relationship Id="rId50" Type="http://schemas.openxmlformats.org/officeDocument/2006/relationships/font" Target="fonts/MontserratLight-boldItalic.fntdata"/><Relationship Id="rId53" Type="http://customschemas.google.com/relationships/presentationmetadata" Target="metadata"/><Relationship Id="rId52" Type="http://schemas.openxmlformats.org/officeDocument/2006/relationships/font" Target="fonts/MontserratExtraBold-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2010400" y="5371925"/>
            <a:ext cx="16083275" cy="50892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p3: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a1fb519be5_0_155: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3a1fb519be5_0_155: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a1fb519be5_0_174: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3a1fb519be5_0_174: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a1fb519be5_0_198: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3a1fb519be5_0_198: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a1fb519be5_0_131: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3a1fb519be5_0_131: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a1fb519be5_0_240: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3a1fb519be5_0_240: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a1fb519be5_0_251: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3a1fb519be5_0_251: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a1fb519be5_0_262: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3a1fb519be5_0_262: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a1fb519be5_0_139: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3a1fb519be5_0_139: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a1fb519be5_0_147: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3a1fb519be5_0_147: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4: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g3a2554872a5_0_72: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3a2554872a5_0_72: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6: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6: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a2554872a5_0_183: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3a2554872a5_0_183: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a2554872a5_0_190: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3a2554872a5_0_190: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5:notes"/>
          <p:cNvSpPr txBox="1"/>
          <p:nvPr>
            <p:ph idx="1" type="body"/>
          </p:nvPr>
        </p:nvSpPr>
        <p:spPr>
          <a:xfrm>
            <a:off x="2010400" y="5371925"/>
            <a:ext cx="16083275"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notes"/>
          <p:cNvSpPr/>
          <p:nvPr>
            <p:ph idx="2" type="sldImg"/>
          </p:nvPr>
        </p:nvSpPr>
        <p:spPr>
          <a:xfrm>
            <a:off x="3351350" y="848200"/>
            <a:ext cx="13403400" cy="4241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a1fb519be5_0_49: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3a1fb519be5_0_49: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a2554872a5_0_21: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3a2554872a5_0_21: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a1fb519be5_0_3: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3a1fb519be5_0_3: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a1fb519be5_0_20: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3a1fb519be5_0_20: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a1fb519be5_0_38: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3a1fb519be5_0_38: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a1fb519be5_0_96:notes"/>
          <p:cNvSpPr txBox="1"/>
          <p:nvPr>
            <p:ph idx="1" type="body"/>
          </p:nvPr>
        </p:nvSpPr>
        <p:spPr>
          <a:xfrm>
            <a:off x="2010400" y="5371925"/>
            <a:ext cx="16083300" cy="508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3a1fb519be5_0_96:notes"/>
          <p:cNvSpPr/>
          <p:nvPr>
            <p:ph idx="2" type="sldImg"/>
          </p:nvPr>
        </p:nvSpPr>
        <p:spPr>
          <a:xfrm>
            <a:off x="3351350" y="848200"/>
            <a:ext cx="13403400" cy="4241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1" name="Shape 11"/>
        <p:cNvGrpSpPr/>
        <p:nvPr/>
      </p:nvGrpSpPr>
      <p:grpSpPr>
        <a:xfrm>
          <a:off x="0" y="0"/>
          <a:ext cx="0" cy="0"/>
          <a:chOff x="0" y="0"/>
          <a:chExt cx="0" cy="0"/>
        </a:xfrm>
      </p:grpSpPr>
      <p:sp>
        <p:nvSpPr>
          <p:cNvPr id="12" name="Google Shape;12;p8"/>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8"/>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8"/>
          <p:cNvSpPr txBox="1"/>
          <p:nvPr>
            <p:ph idx="12" type="sldNum"/>
          </p:nvPr>
        </p:nvSpPr>
        <p:spPr>
          <a:xfrm>
            <a:off x="14474953" y="10517696"/>
            <a:ext cx="4623943" cy="565467"/>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5" name="Shape 15"/>
        <p:cNvGrpSpPr/>
        <p:nvPr/>
      </p:nvGrpSpPr>
      <p:grpSpPr>
        <a:xfrm>
          <a:off x="0" y="0"/>
          <a:ext cx="0" cy="0"/>
          <a:chOff x="0" y="0"/>
          <a:chExt cx="0" cy="0"/>
        </a:xfrm>
      </p:grpSpPr>
      <p:sp>
        <p:nvSpPr>
          <p:cNvPr id="16" name="Google Shape;16;p9"/>
          <p:cNvSpPr txBox="1"/>
          <p:nvPr>
            <p:ph type="title"/>
          </p:nvPr>
        </p:nvSpPr>
        <p:spPr>
          <a:xfrm>
            <a:off x="1637037" y="2647271"/>
            <a:ext cx="7119266" cy="4916661"/>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055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9"/>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9"/>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9"/>
          <p:cNvSpPr txBox="1"/>
          <p:nvPr>
            <p:ph idx="12" type="sldNum"/>
          </p:nvPr>
        </p:nvSpPr>
        <p:spPr>
          <a:xfrm>
            <a:off x="14474953" y="10517696"/>
            <a:ext cx="4623943" cy="565467"/>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0" name="Shape 20"/>
        <p:cNvGrpSpPr/>
        <p:nvPr/>
      </p:nvGrpSpPr>
      <p:grpSpPr>
        <a:xfrm>
          <a:off x="0" y="0"/>
          <a:ext cx="0" cy="0"/>
          <a:chOff x="0" y="0"/>
          <a:chExt cx="0" cy="0"/>
        </a:xfrm>
      </p:grpSpPr>
      <p:sp>
        <p:nvSpPr>
          <p:cNvPr id="21" name="Google Shape;21;p10"/>
          <p:cNvSpPr txBox="1"/>
          <p:nvPr>
            <p:ph type="ctrTitle"/>
          </p:nvPr>
        </p:nvSpPr>
        <p:spPr>
          <a:xfrm>
            <a:off x="1507807" y="3505898"/>
            <a:ext cx="17088486" cy="2374963"/>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055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10"/>
          <p:cNvSpPr txBox="1"/>
          <p:nvPr>
            <p:ph idx="1" type="subTitle"/>
          </p:nvPr>
        </p:nvSpPr>
        <p:spPr>
          <a:xfrm>
            <a:off x="3015615" y="6333236"/>
            <a:ext cx="14072870" cy="282733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0"/>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10"/>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0"/>
          <p:cNvSpPr txBox="1"/>
          <p:nvPr>
            <p:ph idx="12" type="sldNum"/>
          </p:nvPr>
        </p:nvSpPr>
        <p:spPr>
          <a:xfrm>
            <a:off x="14474953" y="10517696"/>
            <a:ext cx="4623943" cy="565467"/>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6" name="Shape 26"/>
        <p:cNvGrpSpPr/>
        <p:nvPr/>
      </p:nvGrpSpPr>
      <p:grpSpPr>
        <a:xfrm>
          <a:off x="0" y="0"/>
          <a:ext cx="0" cy="0"/>
          <a:chOff x="0" y="0"/>
          <a:chExt cx="0" cy="0"/>
        </a:xfrm>
      </p:grpSpPr>
      <p:sp>
        <p:nvSpPr>
          <p:cNvPr id="27" name="Google Shape;27;p11"/>
          <p:cNvSpPr txBox="1"/>
          <p:nvPr>
            <p:ph type="title"/>
          </p:nvPr>
        </p:nvSpPr>
        <p:spPr>
          <a:xfrm>
            <a:off x="1637037" y="2647271"/>
            <a:ext cx="7119266" cy="4916661"/>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055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11"/>
          <p:cNvSpPr txBox="1"/>
          <p:nvPr>
            <p:ph idx="1" type="body"/>
          </p:nvPr>
        </p:nvSpPr>
        <p:spPr>
          <a:xfrm>
            <a:off x="1005205" y="2601150"/>
            <a:ext cx="18093690"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9" name="Google Shape;29;p11"/>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11"/>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1"/>
          <p:cNvSpPr txBox="1"/>
          <p:nvPr>
            <p:ph idx="12" type="sldNum"/>
          </p:nvPr>
        </p:nvSpPr>
        <p:spPr>
          <a:xfrm>
            <a:off x="14474953" y="10517696"/>
            <a:ext cx="4623943" cy="565467"/>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2" name="Shape 32"/>
        <p:cNvGrpSpPr/>
        <p:nvPr/>
      </p:nvGrpSpPr>
      <p:grpSpPr>
        <a:xfrm>
          <a:off x="0" y="0"/>
          <a:ext cx="0" cy="0"/>
          <a:chOff x="0" y="0"/>
          <a:chExt cx="0" cy="0"/>
        </a:xfrm>
      </p:grpSpPr>
      <p:sp>
        <p:nvSpPr>
          <p:cNvPr id="33" name="Google Shape;33;p12"/>
          <p:cNvSpPr txBox="1"/>
          <p:nvPr>
            <p:ph type="title"/>
          </p:nvPr>
        </p:nvSpPr>
        <p:spPr>
          <a:xfrm>
            <a:off x="1637037" y="2647271"/>
            <a:ext cx="7119266" cy="4916661"/>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055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12"/>
          <p:cNvSpPr txBox="1"/>
          <p:nvPr>
            <p:ph idx="1" type="body"/>
          </p:nvPr>
        </p:nvSpPr>
        <p:spPr>
          <a:xfrm>
            <a:off x="1005205" y="2601150"/>
            <a:ext cx="8745284"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5" name="Google Shape;35;p12"/>
          <p:cNvSpPr txBox="1"/>
          <p:nvPr>
            <p:ph idx="2" type="body"/>
          </p:nvPr>
        </p:nvSpPr>
        <p:spPr>
          <a:xfrm>
            <a:off x="10353611" y="2601150"/>
            <a:ext cx="8745284" cy="7464171"/>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6" name="Google Shape;36;p12"/>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12"/>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2"/>
          <p:cNvSpPr txBox="1"/>
          <p:nvPr>
            <p:ph idx="12" type="sldNum"/>
          </p:nvPr>
        </p:nvSpPr>
        <p:spPr>
          <a:xfrm>
            <a:off x="14474953" y="10517696"/>
            <a:ext cx="4623943" cy="565467"/>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7"/>
          <p:cNvSpPr txBox="1"/>
          <p:nvPr>
            <p:ph type="title"/>
          </p:nvPr>
        </p:nvSpPr>
        <p:spPr>
          <a:xfrm>
            <a:off x="1637037" y="2647271"/>
            <a:ext cx="7119266" cy="4916661"/>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055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7"/>
          <p:cNvSpPr txBox="1"/>
          <p:nvPr>
            <p:ph idx="1" type="body"/>
          </p:nvPr>
        </p:nvSpPr>
        <p:spPr>
          <a:xfrm>
            <a:off x="1005205" y="2601150"/>
            <a:ext cx="18093690" cy="7464171"/>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8" name="Google Shape;8;p7"/>
          <p:cNvSpPr txBox="1"/>
          <p:nvPr>
            <p:ph idx="11" type="ftr"/>
          </p:nvPr>
        </p:nvSpPr>
        <p:spPr>
          <a:xfrm>
            <a:off x="6835394" y="10517696"/>
            <a:ext cx="6433312" cy="565467"/>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 name="Google Shape;9;p7"/>
          <p:cNvSpPr txBox="1"/>
          <p:nvPr>
            <p:ph idx="10" type="dt"/>
          </p:nvPr>
        </p:nvSpPr>
        <p:spPr>
          <a:xfrm>
            <a:off x="1005205" y="10517696"/>
            <a:ext cx="4623943" cy="56546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7"/>
          <p:cNvSpPr txBox="1"/>
          <p:nvPr>
            <p:ph idx="12" type="sldNum"/>
          </p:nvPr>
        </p:nvSpPr>
        <p:spPr>
          <a:xfrm>
            <a:off x="14474953" y="10517696"/>
            <a:ext cx="4623943" cy="565467"/>
          </a:xfrm>
          <a:prstGeom prst="rect">
            <a:avLst/>
          </a:prstGeom>
          <a:noFill/>
          <a:ln>
            <a:noFill/>
          </a:ln>
        </p:spPr>
        <p:txBody>
          <a:bodyPr anchorCtr="0" anchor="t" bIns="0" lIns="0" spcFirstLastPara="1" rIns="0" wrap="square" tIns="0">
            <a:spAutoFit/>
          </a:bodyPr>
          <a:lstStyle>
            <a:lvl1pPr indent="0" lvl="0" algn="r">
              <a:spcBef>
                <a:spcPts val="0"/>
              </a:spcBef>
              <a:buNone/>
              <a:defRPr sz="1800">
                <a:solidFill>
                  <a:srgbClr val="888888"/>
                </a:solidFill>
              </a:defRPr>
            </a:lvl1pPr>
            <a:lvl2pPr indent="0" lvl="1" algn="r">
              <a:spcBef>
                <a:spcPts val="0"/>
              </a:spcBef>
              <a:buNone/>
              <a:defRPr sz="1800">
                <a:solidFill>
                  <a:srgbClr val="888888"/>
                </a:solidFill>
              </a:defRPr>
            </a:lvl2pPr>
            <a:lvl3pPr indent="0" lvl="2" algn="r">
              <a:spcBef>
                <a:spcPts val="0"/>
              </a:spcBef>
              <a:buNone/>
              <a:defRPr sz="1800">
                <a:solidFill>
                  <a:srgbClr val="888888"/>
                </a:solidFill>
              </a:defRPr>
            </a:lvl3pPr>
            <a:lvl4pPr indent="0" lvl="3" algn="r">
              <a:spcBef>
                <a:spcPts val="0"/>
              </a:spcBef>
              <a:buNone/>
              <a:defRPr sz="1800">
                <a:solidFill>
                  <a:srgbClr val="888888"/>
                </a:solidFill>
              </a:defRPr>
            </a:lvl4pPr>
            <a:lvl5pPr indent="0" lvl="4" algn="r">
              <a:spcBef>
                <a:spcPts val="0"/>
              </a:spcBef>
              <a:buNone/>
              <a:defRPr sz="1800">
                <a:solidFill>
                  <a:srgbClr val="888888"/>
                </a:solidFill>
              </a:defRPr>
            </a:lvl5pPr>
            <a:lvl6pPr indent="0" lvl="5" algn="r">
              <a:spcBef>
                <a:spcPts val="0"/>
              </a:spcBef>
              <a:buNone/>
              <a:defRPr sz="1800">
                <a:solidFill>
                  <a:srgbClr val="888888"/>
                </a:solidFill>
              </a:defRPr>
            </a:lvl6pPr>
            <a:lvl7pPr indent="0" lvl="6" algn="r">
              <a:spcBef>
                <a:spcPts val="0"/>
              </a:spcBef>
              <a:buNone/>
              <a:defRPr sz="1800">
                <a:solidFill>
                  <a:srgbClr val="888888"/>
                </a:solidFill>
              </a:defRPr>
            </a:lvl7pPr>
            <a:lvl8pPr indent="0" lvl="7" algn="r">
              <a:spcBef>
                <a:spcPts val="0"/>
              </a:spcBef>
              <a:buNone/>
              <a:defRPr sz="1800">
                <a:solidFill>
                  <a:srgbClr val="888888"/>
                </a:solidFill>
              </a:defRPr>
            </a:lvl8pPr>
            <a:lvl9pPr indent="0" lvl="8" algn="r">
              <a:spcBef>
                <a:spcPts val="0"/>
              </a:spcBef>
              <a:buNone/>
              <a:defRPr sz="18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mc:AlternateContent>
    <mc:Choice Requires="p14">
      <p:transition spd="slow" p14:dur="11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5.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28.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20.png"/><Relationship Id="rId8"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36.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hyperlink" Target="https://www.fao.org/brasil/noticias/detail-events/pt/c/1738072/?utm_source=chatgpt.com" TargetMode="External"/><Relationship Id="rId8" Type="http://schemas.openxmlformats.org/officeDocument/2006/relationships/hyperlink" Target="https://www.embrapa.br/busca-de-noticias/-/noticia/100732736/erva-mate-sombreada-e-reconhecida-internacionalmente-como-sipam-pela-fao?utm_source=chatgpt.com"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36.png"/><Relationship Id="rId5" Type="http://schemas.openxmlformats.org/officeDocument/2006/relationships/image" Target="../media/image6.png"/><Relationship Id="rId6"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4.png"/><Relationship Id="rId5"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4.png"/><Relationship Id="rId5"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6.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4.png"/><Relationship Id="rId5"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6.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18.png"/><Relationship Id="rId5" Type="http://schemas.openxmlformats.org/officeDocument/2006/relationships/image" Target="../media/image5.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4.png"/><Relationship Id="rId6"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image" Target="../media/image4.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9.png"/><Relationship Id="rId5" Type="http://schemas.openxmlformats.org/officeDocument/2006/relationships/image" Target="../media/image4.png"/><Relationship Id="rId6"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42" name="Shape 42"/>
        <p:cNvGrpSpPr/>
        <p:nvPr/>
      </p:nvGrpSpPr>
      <p:grpSpPr>
        <a:xfrm>
          <a:off x="0" y="0"/>
          <a:ext cx="0" cy="0"/>
          <a:chOff x="0" y="0"/>
          <a:chExt cx="0" cy="0"/>
        </a:xfrm>
      </p:grpSpPr>
      <p:sp>
        <p:nvSpPr>
          <p:cNvPr id="43" name="Google Shape;43;p3"/>
          <p:cNvSpPr txBox="1"/>
          <p:nvPr/>
        </p:nvSpPr>
        <p:spPr>
          <a:xfrm>
            <a:off x="3164650" y="2860850"/>
            <a:ext cx="8214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Calibri"/>
              <a:ea typeface="Calibri"/>
              <a:cs typeface="Calibri"/>
              <a:sym typeface="Calibri"/>
            </a:endParaRPr>
          </a:p>
        </p:txBody>
      </p:sp>
      <p:sp>
        <p:nvSpPr>
          <p:cNvPr id="44" name="Google Shape;44;p3"/>
          <p:cNvSpPr txBox="1"/>
          <p:nvPr/>
        </p:nvSpPr>
        <p:spPr>
          <a:xfrm>
            <a:off x="900225" y="727575"/>
            <a:ext cx="15351300" cy="226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6800">
                <a:solidFill>
                  <a:schemeClr val="lt1"/>
                </a:solidFill>
                <a:latin typeface="Montserrat"/>
                <a:ea typeface="Montserrat"/>
                <a:cs typeface="Montserrat"/>
                <a:sym typeface="Montserrat"/>
              </a:rPr>
              <a:t>TRADIÇÃO DA ERVA-MATE</a:t>
            </a:r>
            <a:r>
              <a:rPr b="1" lang="en-US" sz="5700">
                <a:solidFill>
                  <a:schemeClr val="lt1"/>
                </a:solidFill>
                <a:latin typeface="Montserrat"/>
                <a:ea typeface="Montserrat"/>
                <a:cs typeface="Montserrat"/>
                <a:sym typeface="Montserrat"/>
              </a:rPr>
              <a:t>: </a:t>
            </a:r>
            <a:endParaRPr b="1" sz="5700">
              <a:solidFill>
                <a:schemeClr val="lt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US" sz="5700">
                <a:solidFill>
                  <a:schemeClr val="lt1"/>
                </a:solidFill>
                <a:latin typeface="Montserrat"/>
                <a:ea typeface="Montserrat"/>
                <a:cs typeface="Montserrat"/>
                <a:sym typeface="Montserrat"/>
              </a:rPr>
              <a:t>chimarrão, tererê e a força cooperativa.</a:t>
            </a:r>
            <a:endParaRPr b="1" sz="5700">
              <a:solidFill>
                <a:schemeClr val="lt1"/>
              </a:solidFill>
              <a:latin typeface="Montserrat"/>
              <a:ea typeface="Montserrat"/>
              <a:cs typeface="Montserrat"/>
              <a:sym typeface="Montserrat"/>
            </a:endParaRPr>
          </a:p>
        </p:txBody>
      </p:sp>
      <p:pic>
        <p:nvPicPr>
          <p:cNvPr id="45" name="Google Shape;45;p3"/>
          <p:cNvPicPr preferRelativeResize="0"/>
          <p:nvPr/>
        </p:nvPicPr>
        <p:blipFill>
          <a:blip r:embed="rId4">
            <a:alphaModFix/>
          </a:blip>
          <a:stretch>
            <a:fillRect/>
          </a:stretch>
        </p:blipFill>
        <p:spPr>
          <a:xfrm>
            <a:off x="13949364" y="4873011"/>
            <a:ext cx="4921022" cy="979075"/>
          </a:xfrm>
          <a:prstGeom prst="rect">
            <a:avLst/>
          </a:prstGeom>
          <a:noFill/>
          <a:ln>
            <a:noFill/>
          </a:ln>
        </p:spPr>
      </p:pic>
      <p:pic>
        <p:nvPicPr>
          <p:cNvPr id="46" name="Google Shape;46;p3"/>
          <p:cNvPicPr preferRelativeResize="0"/>
          <p:nvPr/>
        </p:nvPicPr>
        <p:blipFill>
          <a:blip r:embed="rId5">
            <a:alphaModFix/>
          </a:blip>
          <a:stretch>
            <a:fillRect/>
          </a:stretch>
        </p:blipFill>
        <p:spPr>
          <a:xfrm>
            <a:off x="14648572" y="6684925"/>
            <a:ext cx="3522600" cy="2617299"/>
          </a:xfrm>
          <a:prstGeom prst="rect">
            <a:avLst/>
          </a:prstGeom>
          <a:noFill/>
          <a:ln>
            <a:noFill/>
          </a:ln>
        </p:spPr>
      </p:pic>
    </p:spTree>
  </p:cSld>
  <p:clrMapOvr>
    <a:masterClrMapping/>
  </p:clrMapOvr>
  <mc:AlternateContent>
    <mc:Choice Requires="p14">
      <p:transition spd="slow" p14:dur="2200">
        <p:push/>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6B26B"/>
        </a:solidFill>
      </p:bgPr>
    </p:bg>
    <p:spTree>
      <p:nvGrpSpPr>
        <p:cNvPr id="140" name="Shape 140"/>
        <p:cNvGrpSpPr/>
        <p:nvPr/>
      </p:nvGrpSpPr>
      <p:grpSpPr>
        <a:xfrm>
          <a:off x="0" y="0"/>
          <a:ext cx="0" cy="0"/>
          <a:chOff x="0" y="0"/>
          <a:chExt cx="0" cy="0"/>
        </a:xfrm>
      </p:grpSpPr>
      <p:sp>
        <p:nvSpPr>
          <p:cNvPr id="141" name="Google Shape;141;g3a1fb519be5_0_155"/>
          <p:cNvSpPr txBox="1"/>
          <p:nvPr/>
        </p:nvSpPr>
        <p:spPr>
          <a:xfrm>
            <a:off x="865275" y="1372838"/>
            <a:ext cx="18682500" cy="2493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3000">
                <a:solidFill>
                  <a:srgbClr val="005C46"/>
                </a:solidFill>
                <a:latin typeface="Montserrat"/>
                <a:ea typeface="Montserrat"/>
                <a:cs typeface="Montserrat"/>
                <a:sym typeface="Montserrat"/>
              </a:rPr>
              <a:t>A secagem da erva-mate ocorre logo após o sapeco e tem como objetivo reduzir a umidade das folhas para evitar a fermentação e o apodrecimento. As folhas sapecadas são colocadas em secadores ou barbacuás, onde recebem calor indireto de forma controlada, geralmente por várias horas. Esse processo mantém o sabor, o aroma e a cor verde da erva. Ao final, o produto é chamado de erva cancheada, que depois será triturado e moído para consumo.</a:t>
            </a:r>
            <a:endParaRPr sz="3300">
              <a:solidFill>
                <a:srgbClr val="005C46"/>
              </a:solidFill>
              <a:latin typeface="Montserrat"/>
              <a:ea typeface="Montserrat"/>
              <a:cs typeface="Montserrat"/>
              <a:sym typeface="Montserrat"/>
            </a:endParaRPr>
          </a:p>
        </p:txBody>
      </p:sp>
      <p:sp>
        <p:nvSpPr>
          <p:cNvPr id="142" name="Google Shape;142;g3a1fb519be5_0_155"/>
          <p:cNvSpPr txBox="1"/>
          <p:nvPr/>
        </p:nvSpPr>
        <p:spPr>
          <a:xfrm>
            <a:off x="865275" y="7895413"/>
            <a:ext cx="18682500" cy="2493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i="1" lang="en-US" sz="3000">
                <a:solidFill>
                  <a:srgbClr val="005C46"/>
                </a:solidFill>
                <a:latin typeface="Montserrat"/>
                <a:ea typeface="Montserrat"/>
                <a:cs typeface="Montserrat"/>
                <a:sym typeface="Montserrat"/>
              </a:rPr>
              <a:t>The drying of yerba mate occurs immediately after sapeco and aims to reduce the moisture content of the leaves to prevent fermentation and rotting. The sapecadas leaves are placed in dryers or barbacuás, where they receive indirect heat in a controlled manner, usually for several hours. This process preserves the flavor, aroma, and green color of the herb. At the end, the product is called erva cancheada, which will then be crushed and ground for consumption.</a:t>
            </a:r>
            <a:endParaRPr i="1" sz="3000">
              <a:solidFill>
                <a:srgbClr val="005C46"/>
              </a:solidFill>
              <a:latin typeface="Montserrat"/>
              <a:ea typeface="Montserrat"/>
              <a:cs typeface="Montserrat"/>
              <a:sym typeface="Montserrat"/>
            </a:endParaRPr>
          </a:p>
        </p:txBody>
      </p:sp>
      <p:pic>
        <p:nvPicPr>
          <p:cNvPr id="143" name="Google Shape;143;g3a1fb519be5_0_155"/>
          <p:cNvPicPr preferRelativeResize="0"/>
          <p:nvPr/>
        </p:nvPicPr>
        <p:blipFill>
          <a:blip r:embed="rId3">
            <a:alphaModFix/>
          </a:blip>
          <a:stretch>
            <a:fillRect/>
          </a:stretch>
        </p:blipFill>
        <p:spPr>
          <a:xfrm>
            <a:off x="3865575" y="4045750"/>
            <a:ext cx="4179105" cy="3750075"/>
          </a:xfrm>
          <a:prstGeom prst="rect">
            <a:avLst/>
          </a:prstGeom>
          <a:noFill/>
          <a:ln>
            <a:noFill/>
          </a:ln>
        </p:spPr>
      </p:pic>
      <p:pic>
        <p:nvPicPr>
          <p:cNvPr id="144" name="Google Shape;144;g3a1fb519be5_0_155"/>
          <p:cNvPicPr preferRelativeResize="0"/>
          <p:nvPr/>
        </p:nvPicPr>
        <p:blipFill>
          <a:blip r:embed="rId4">
            <a:alphaModFix/>
          </a:blip>
          <a:stretch>
            <a:fillRect/>
          </a:stretch>
        </p:blipFill>
        <p:spPr>
          <a:xfrm>
            <a:off x="10490550" y="4045738"/>
            <a:ext cx="5625137" cy="3750100"/>
          </a:xfrm>
          <a:prstGeom prst="rect">
            <a:avLst/>
          </a:prstGeom>
          <a:noFill/>
          <a:ln>
            <a:noFill/>
          </a:ln>
        </p:spPr>
      </p:pic>
      <p:pic>
        <p:nvPicPr>
          <p:cNvPr id="145" name="Google Shape;145;g3a1fb519be5_0_155"/>
          <p:cNvPicPr preferRelativeResize="0"/>
          <p:nvPr/>
        </p:nvPicPr>
        <p:blipFill rotWithShape="1">
          <a:blip r:embed="rId5">
            <a:alphaModFix/>
          </a:blip>
          <a:srcRect b="-21773" l="0" r="35429" t="0"/>
          <a:stretch/>
        </p:blipFill>
        <p:spPr>
          <a:xfrm>
            <a:off x="865279" y="10402799"/>
            <a:ext cx="3000294" cy="694651"/>
          </a:xfrm>
          <a:prstGeom prst="rect">
            <a:avLst/>
          </a:prstGeom>
          <a:noFill/>
          <a:ln>
            <a:noFill/>
          </a:ln>
        </p:spPr>
      </p:pic>
      <p:pic>
        <p:nvPicPr>
          <p:cNvPr id="146" name="Google Shape;146;g3a1fb519be5_0_155"/>
          <p:cNvPicPr preferRelativeResize="0"/>
          <p:nvPr/>
        </p:nvPicPr>
        <p:blipFill rotWithShape="1">
          <a:blip r:embed="rId6">
            <a:alphaModFix/>
          </a:blip>
          <a:srcRect b="0" l="0" r="0" t="0"/>
          <a:stretch/>
        </p:blipFill>
        <p:spPr>
          <a:xfrm>
            <a:off x="14800388" y="10708770"/>
            <a:ext cx="4138932" cy="243762"/>
          </a:xfrm>
          <a:prstGeom prst="rect">
            <a:avLst/>
          </a:prstGeom>
          <a:noFill/>
          <a:ln>
            <a:noFill/>
          </a:ln>
        </p:spPr>
      </p:pic>
      <p:sp>
        <p:nvSpPr>
          <p:cNvPr id="147" name="Google Shape;147;g3a1fb519be5_0_155"/>
          <p:cNvSpPr txBox="1"/>
          <p:nvPr>
            <p:ph type="title"/>
          </p:nvPr>
        </p:nvSpPr>
        <p:spPr>
          <a:xfrm>
            <a:off x="376100" y="471050"/>
            <a:ext cx="9903300" cy="901800"/>
          </a:xfrm>
          <a:prstGeom prst="rect">
            <a:avLst/>
          </a:prstGeom>
          <a:noFill/>
          <a:ln>
            <a:noFill/>
          </a:ln>
        </p:spPr>
        <p:txBody>
          <a:bodyPr anchorCtr="0" anchor="t" bIns="0" lIns="0" spcFirstLastPara="1" rIns="0" wrap="square" tIns="69050">
            <a:spAutoFit/>
          </a:bodyPr>
          <a:lstStyle/>
          <a:p>
            <a:pPr indent="0" lvl="0" marL="0" marR="5080" rtl="0" algn="l">
              <a:lnSpc>
                <a:spcPct val="100200"/>
              </a:lnSpc>
              <a:spcBef>
                <a:spcPts val="0"/>
              </a:spcBef>
              <a:spcAft>
                <a:spcPts val="0"/>
              </a:spcAft>
              <a:buNone/>
            </a:pPr>
            <a:r>
              <a:rPr b="1" lang="en-US" sz="2700">
                <a:latin typeface="Montserrat"/>
                <a:ea typeface="Montserrat"/>
                <a:cs typeface="Montserrat"/>
                <a:sym typeface="Montserrat"/>
              </a:rPr>
              <a:t>PROCESSAMENTO DA ERVA- MATE</a:t>
            </a:r>
            <a:endParaRPr b="1" sz="2700">
              <a:latin typeface="Montserrat"/>
              <a:ea typeface="Montserrat"/>
              <a:cs typeface="Montserrat"/>
              <a:sym typeface="Montserrat"/>
            </a:endParaRPr>
          </a:p>
          <a:p>
            <a:pPr indent="0" lvl="0" marL="0" marR="5080" rtl="0" algn="l">
              <a:lnSpc>
                <a:spcPct val="100200"/>
              </a:lnSpc>
              <a:spcBef>
                <a:spcPts val="0"/>
              </a:spcBef>
              <a:spcAft>
                <a:spcPts val="0"/>
              </a:spcAft>
              <a:buNone/>
            </a:pPr>
            <a:r>
              <a:rPr b="1" i="1" lang="en-US" sz="2700">
                <a:latin typeface="Montserrat"/>
                <a:ea typeface="Montserrat"/>
                <a:cs typeface="Montserrat"/>
                <a:sym typeface="Montserrat"/>
              </a:rPr>
              <a:t>PROCESSING OF YERBA MATE</a:t>
            </a:r>
            <a:endParaRPr b="1" i="1" sz="2700">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6B26B"/>
        </a:solidFill>
      </p:bgPr>
    </p:bg>
    <p:spTree>
      <p:nvGrpSpPr>
        <p:cNvPr id="151" name="Shape 151"/>
        <p:cNvGrpSpPr/>
        <p:nvPr/>
      </p:nvGrpSpPr>
      <p:grpSpPr>
        <a:xfrm>
          <a:off x="0" y="0"/>
          <a:ext cx="0" cy="0"/>
          <a:chOff x="0" y="0"/>
          <a:chExt cx="0" cy="0"/>
        </a:xfrm>
      </p:grpSpPr>
      <p:sp>
        <p:nvSpPr>
          <p:cNvPr id="152" name="Google Shape;152;g3a1fb519be5_0_174"/>
          <p:cNvSpPr txBox="1"/>
          <p:nvPr/>
        </p:nvSpPr>
        <p:spPr>
          <a:xfrm>
            <a:off x="1068225" y="1697625"/>
            <a:ext cx="8898900" cy="3417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3000">
                <a:solidFill>
                  <a:srgbClr val="025B47"/>
                </a:solidFill>
                <a:latin typeface="Montserrat"/>
                <a:ea typeface="Montserrat"/>
                <a:cs typeface="Montserrat"/>
                <a:sym typeface="Montserrat"/>
              </a:rPr>
              <a:t>O chimarrão é uma bebida tradicional do Sul do Brasil, feita com erva-mate moída e água quente, servida em uma cuia e consumida com uma bomba metálica. Ele é símbolo de amizade, partilha e cultura gaúcha, sendo comum em rodas de conversa e momentos de convivência.</a:t>
            </a:r>
            <a:endParaRPr sz="3000">
              <a:solidFill>
                <a:srgbClr val="025B47"/>
              </a:solidFill>
              <a:latin typeface="Montserrat"/>
              <a:ea typeface="Montserrat"/>
              <a:cs typeface="Montserrat"/>
              <a:sym typeface="Montserrat"/>
            </a:endParaRPr>
          </a:p>
        </p:txBody>
      </p:sp>
      <p:sp>
        <p:nvSpPr>
          <p:cNvPr id="153" name="Google Shape;153;g3a1fb519be5_0_174"/>
          <p:cNvSpPr txBox="1"/>
          <p:nvPr/>
        </p:nvSpPr>
        <p:spPr>
          <a:xfrm>
            <a:off x="2965000" y="1377675"/>
            <a:ext cx="128400" cy="249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Calibri"/>
              <a:ea typeface="Calibri"/>
              <a:cs typeface="Calibri"/>
              <a:sym typeface="Calibri"/>
            </a:endParaRPr>
          </a:p>
        </p:txBody>
      </p:sp>
      <p:pic>
        <p:nvPicPr>
          <p:cNvPr id="154" name="Google Shape;154;g3a1fb519be5_0_174"/>
          <p:cNvPicPr preferRelativeResize="0"/>
          <p:nvPr/>
        </p:nvPicPr>
        <p:blipFill rotWithShape="1">
          <a:blip r:embed="rId3">
            <a:alphaModFix/>
          </a:blip>
          <a:srcRect b="0" l="17825" r="33135" t="14581"/>
          <a:stretch/>
        </p:blipFill>
        <p:spPr>
          <a:xfrm>
            <a:off x="11094025" y="1072925"/>
            <a:ext cx="7616265" cy="8843975"/>
          </a:xfrm>
          <a:prstGeom prst="rect">
            <a:avLst/>
          </a:prstGeom>
          <a:noFill/>
          <a:ln>
            <a:noFill/>
          </a:ln>
        </p:spPr>
      </p:pic>
      <p:sp>
        <p:nvSpPr>
          <p:cNvPr id="155" name="Google Shape;155;g3a1fb519be5_0_174"/>
          <p:cNvSpPr txBox="1"/>
          <p:nvPr/>
        </p:nvSpPr>
        <p:spPr>
          <a:xfrm>
            <a:off x="997125" y="5755975"/>
            <a:ext cx="8898900" cy="3417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i="1" lang="en-US" sz="3000">
                <a:solidFill>
                  <a:srgbClr val="025B47"/>
                </a:solidFill>
                <a:highlight>
                  <a:srgbClr val="F4B473"/>
                </a:highlight>
                <a:latin typeface="Montserrat"/>
                <a:ea typeface="Montserrat"/>
                <a:cs typeface="Montserrat"/>
                <a:sym typeface="Montserrat"/>
              </a:rPr>
              <a:t>Chimarrão is a traditional drink from southern Brazil, made with ground yerba mate and hot water, served in a gourd and consumed with a metal straw. It is a symbol of friendship, sharing, and gaucho culture, and is commonly enjoyed during conversations and social gatherings.</a:t>
            </a:r>
            <a:endParaRPr i="1" sz="3000">
              <a:solidFill>
                <a:srgbClr val="025B47"/>
              </a:solidFill>
              <a:highlight>
                <a:srgbClr val="F4B473"/>
              </a:highlight>
              <a:latin typeface="Montserrat"/>
              <a:ea typeface="Montserrat"/>
              <a:cs typeface="Montserrat"/>
              <a:sym typeface="Montserrat"/>
            </a:endParaRPr>
          </a:p>
        </p:txBody>
      </p:sp>
      <p:sp>
        <p:nvSpPr>
          <p:cNvPr id="156" name="Google Shape;156;g3a1fb519be5_0_174"/>
          <p:cNvSpPr txBox="1"/>
          <p:nvPr/>
        </p:nvSpPr>
        <p:spPr>
          <a:xfrm>
            <a:off x="11151100" y="9916900"/>
            <a:ext cx="26541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50">
                <a:solidFill>
                  <a:srgbClr val="025B47"/>
                </a:solidFill>
                <a:highlight>
                  <a:srgbClr val="F4B473"/>
                </a:highlight>
                <a:latin typeface="Montserrat"/>
                <a:ea typeface="Montserrat"/>
                <a:cs typeface="Montserrat"/>
                <a:sym typeface="Montserrat"/>
              </a:rPr>
              <a:t> Foto: sportoakimirka</a:t>
            </a:r>
            <a:endParaRPr sz="2100">
              <a:solidFill>
                <a:srgbClr val="025B47"/>
              </a:solidFill>
              <a:highlight>
                <a:srgbClr val="F4B473"/>
              </a:highlight>
              <a:latin typeface="Montserrat"/>
              <a:ea typeface="Montserrat"/>
              <a:cs typeface="Montserrat"/>
              <a:sym typeface="Montserrat"/>
            </a:endParaRPr>
          </a:p>
        </p:txBody>
      </p:sp>
      <p:sp>
        <p:nvSpPr>
          <p:cNvPr id="157" name="Google Shape;157;g3a1fb519be5_0_174"/>
          <p:cNvSpPr txBox="1"/>
          <p:nvPr>
            <p:ph type="title"/>
          </p:nvPr>
        </p:nvSpPr>
        <p:spPr>
          <a:xfrm>
            <a:off x="481919" y="199650"/>
            <a:ext cx="4308600" cy="685500"/>
          </a:xfrm>
          <a:prstGeom prst="rect">
            <a:avLst/>
          </a:prstGeom>
          <a:noFill/>
          <a:ln>
            <a:noFill/>
          </a:ln>
        </p:spPr>
        <p:txBody>
          <a:bodyPr anchorCtr="0" anchor="t" bIns="0" lIns="0" spcFirstLastPara="1" rIns="0" wrap="square" tIns="69050">
            <a:spAutoFit/>
          </a:bodyPr>
          <a:lstStyle/>
          <a:p>
            <a:pPr indent="0" lvl="0" marL="0" marR="5080" rtl="0" algn="l">
              <a:lnSpc>
                <a:spcPct val="100200"/>
              </a:lnSpc>
              <a:spcBef>
                <a:spcPts val="0"/>
              </a:spcBef>
              <a:spcAft>
                <a:spcPts val="0"/>
              </a:spcAft>
              <a:buNone/>
            </a:pPr>
            <a:r>
              <a:rPr b="1" lang="en-US" sz="4000">
                <a:highlight>
                  <a:srgbClr val="F6B26B"/>
                </a:highlight>
                <a:latin typeface="Montserrat"/>
                <a:ea typeface="Montserrat"/>
                <a:cs typeface="Montserrat"/>
                <a:sym typeface="Montserrat"/>
              </a:rPr>
              <a:t>A ERVA- MATE</a:t>
            </a:r>
            <a:endParaRPr b="1" sz="4000">
              <a:highlight>
                <a:srgbClr val="F6B26B"/>
              </a:highlight>
              <a:latin typeface="Montserrat"/>
              <a:ea typeface="Montserrat"/>
              <a:cs typeface="Montserrat"/>
              <a:sym typeface="Montserrat"/>
            </a:endParaRPr>
          </a:p>
        </p:txBody>
      </p:sp>
      <p:pic>
        <p:nvPicPr>
          <p:cNvPr id="158" name="Google Shape;158;g3a1fb519be5_0_174"/>
          <p:cNvPicPr preferRelativeResize="0"/>
          <p:nvPr/>
        </p:nvPicPr>
        <p:blipFill rotWithShape="1">
          <a:blip r:embed="rId4">
            <a:alphaModFix/>
          </a:blip>
          <a:srcRect b="-21773" l="0" r="35429" t="0"/>
          <a:stretch/>
        </p:blipFill>
        <p:spPr>
          <a:xfrm>
            <a:off x="865279" y="10402799"/>
            <a:ext cx="3000294" cy="694651"/>
          </a:xfrm>
          <a:prstGeom prst="rect">
            <a:avLst/>
          </a:prstGeom>
          <a:noFill/>
          <a:ln>
            <a:noFill/>
          </a:ln>
        </p:spPr>
      </p:pic>
      <p:pic>
        <p:nvPicPr>
          <p:cNvPr id="159" name="Google Shape;159;g3a1fb519be5_0_174"/>
          <p:cNvPicPr preferRelativeResize="0"/>
          <p:nvPr/>
        </p:nvPicPr>
        <p:blipFill rotWithShape="1">
          <a:blip r:embed="rId5">
            <a:alphaModFix/>
          </a:blip>
          <a:srcRect b="0" l="0" r="0" t="0"/>
          <a:stretch/>
        </p:blipFill>
        <p:spPr>
          <a:xfrm>
            <a:off x="14800388" y="10708770"/>
            <a:ext cx="4138932" cy="24376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6B26B"/>
        </a:solidFill>
      </p:bgPr>
    </p:bg>
    <p:spTree>
      <p:nvGrpSpPr>
        <p:cNvPr id="163" name="Shape 163"/>
        <p:cNvGrpSpPr/>
        <p:nvPr/>
      </p:nvGrpSpPr>
      <p:grpSpPr>
        <a:xfrm>
          <a:off x="0" y="0"/>
          <a:ext cx="0" cy="0"/>
          <a:chOff x="0" y="0"/>
          <a:chExt cx="0" cy="0"/>
        </a:xfrm>
      </p:grpSpPr>
      <p:sp>
        <p:nvSpPr>
          <p:cNvPr id="164" name="Google Shape;164;g3a1fb519be5_0_198"/>
          <p:cNvSpPr txBox="1"/>
          <p:nvPr/>
        </p:nvSpPr>
        <p:spPr>
          <a:xfrm>
            <a:off x="1527125" y="1811200"/>
            <a:ext cx="8440200" cy="646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t/>
            </a:r>
            <a:endParaRPr sz="3000">
              <a:solidFill>
                <a:srgbClr val="024334"/>
              </a:solidFill>
              <a:latin typeface="Montserrat"/>
              <a:ea typeface="Montserrat"/>
              <a:cs typeface="Montserrat"/>
              <a:sym typeface="Montserrat"/>
            </a:endParaRPr>
          </a:p>
        </p:txBody>
      </p:sp>
      <p:sp>
        <p:nvSpPr>
          <p:cNvPr id="165" name="Google Shape;165;g3a1fb519be5_0_198"/>
          <p:cNvSpPr txBox="1"/>
          <p:nvPr/>
        </p:nvSpPr>
        <p:spPr>
          <a:xfrm>
            <a:off x="2965000" y="1377675"/>
            <a:ext cx="128400" cy="249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Calibri"/>
              <a:ea typeface="Calibri"/>
              <a:cs typeface="Calibri"/>
              <a:sym typeface="Calibri"/>
            </a:endParaRPr>
          </a:p>
        </p:txBody>
      </p:sp>
      <p:sp>
        <p:nvSpPr>
          <p:cNvPr id="166" name="Google Shape;166;g3a1fb519be5_0_198"/>
          <p:cNvSpPr txBox="1"/>
          <p:nvPr/>
        </p:nvSpPr>
        <p:spPr>
          <a:xfrm>
            <a:off x="1384525" y="5927075"/>
            <a:ext cx="8440200" cy="646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t/>
            </a:r>
            <a:endParaRPr sz="3000">
              <a:solidFill>
                <a:srgbClr val="024334"/>
              </a:solidFill>
              <a:latin typeface="Montserrat"/>
              <a:ea typeface="Montserrat"/>
              <a:cs typeface="Montserrat"/>
              <a:sym typeface="Montserrat"/>
            </a:endParaRPr>
          </a:p>
        </p:txBody>
      </p:sp>
      <p:sp>
        <p:nvSpPr>
          <p:cNvPr id="167" name="Google Shape;167;g3a1fb519be5_0_198"/>
          <p:cNvSpPr txBox="1"/>
          <p:nvPr/>
        </p:nvSpPr>
        <p:spPr>
          <a:xfrm>
            <a:off x="781375" y="2131163"/>
            <a:ext cx="5934300" cy="7111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3000">
                <a:solidFill>
                  <a:srgbClr val="025B47"/>
                </a:solidFill>
                <a:latin typeface="Montserrat"/>
                <a:ea typeface="Montserrat"/>
                <a:cs typeface="Montserrat"/>
                <a:sym typeface="Montserrat"/>
              </a:rPr>
              <a:t>O tereré é uma bebida típica do Centro-Oeste do Brasil e de países como Paraguai e Argentina. É preparado com erva-mate e água fria ou gelada, servida em cuia ou copo e tomada com bomba metálica. Por ser refrescante, é muito apreciado em dias quentes e em encontros entre amigos. Além de hidratar, o tereré estimula o corpo e a mente, sendo parte importante da cultura e da socialização regional.</a:t>
            </a:r>
            <a:endParaRPr sz="3300">
              <a:solidFill>
                <a:srgbClr val="025B47"/>
              </a:solidFill>
              <a:latin typeface="Montserrat"/>
              <a:ea typeface="Montserrat"/>
              <a:cs typeface="Montserrat"/>
              <a:sym typeface="Montserrat"/>
            </a:endParaRPr>
          </a:p>
        </p:txBody>
      </p:sp>
      <p:sp>
        <p:nvSpPr>
          <p:cNvPr id="168" name="Google Shape;168;g3a1fb519be5_0_198"/>
          <p:cNvSpPr txBox="1"/>
          <p:nvPr/>
        </p:nvSpPr>
        <p:spPr>
          <a:xfrm>
            <a:off x="13290250" y="2274950"/>
            <a:ext cx="5934300" cy="7111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i="1" lang="en-US" sz="3000">
                <a:solidFill>
                  <a:srgbClr val="025B47"/>
                </a:solidFill>
                <a:latin typeface="Montserrat"/>
                <a:ea typeface="Montserrat"/>
                <a:cs typeface="Montserrat"/>
                <a:sym typeface="Montserrat"/>
              </a:rPr>
              <a:t>Tereré is a typical drink from central-western Brazil and countries such as Paraguay and Argentina. It is prepared with yerba mate and cold or ice-cold water, served in a gourd or cup and drunk with a metal straw. Because it is refreshing, it is very popular on hot days and when friends get together. In addition to hydrating, tereré stimulates the body and mind, and is an important part of regional culture and socialization.</a:t>
            </a:r>
            <a:endParaRPr i="1" sz="3000">
              <a:solidFill>
                <a:srgbClr val="025B47"/>
              </a:solidFill>
              <a:latin typeface="Montserrat"/>
              <a:ea typeface="Montserrat"/>
              <a:cs typeface="Montserrat"/>
              <a:sym typeface="Montserrat"/>
            </a:endParaRPr>
          </a:p>
        </p:txBody>
      </p:sp>
      <p:pic>
        <p:nvPicPr>
          <p:cNvPr id="169" name="Google Shape;169;g3a1fb519be5_0_198"/>
          <p:cNvPicPr preferRelativeResize="0"/>
          <p:nvPr/>
        </p:nvPicPr>
        <p:blipFill>
          <a:blip r:embed="rId3">
            <a:alphaModFix/>
          </a:blip>
          <a:stretch>
            <a:fillRect/>
          </a:stretch>
        </p:blipFill>
        <p:spPr>
          <a:xfrm>
            <a:off x="7322861" y="1666638"/>
            <a:ext cx="5360200" cy="8040275"/>
          </a:xfrm>
          <a:prstGeom prst="rect">
            <a:avLst/>
          </a:prstGeom>
          <a:noFill/>
          <a:ln>
            <a:noFill/>
          </a:ln>
        </p:spPr>
      </p:pic>
      <p:sp>
        <p:nvSpPr>
          <p:cNvPr id="170" name="Google Shape;170;g3a1fb519be5_0_198"/>
          <p:cNvSpPr txBox="1"/>
          <p:nvPr>
            <p:ph type="title"/>
          </p:nvPr>
        </p:nvSpPr>
        <p:spPr>
          <a:xfrm>
            <a:off x="481919" y="199650"/>
            <a:ext cx="4308600" cy="685500"/>
          </a:xfrm>
          <a:prstGeom prst="rect">
            <a:avLst/>
          </a:prstGeom>
          <a:noFill/>
          <a:ln>
            <a:noFill/>
          </a:ln>
        </p:spPr>
        <p:txBody>
          <a:bodyPr anchorCtr="0" anchor="t" bIns="0" lIns="0" spcFirstLastPara="1" rIns="0" wrap="square" tIns="69050">
            <a:spAutoFit/>
          </a:bodyPr>
          <a:lstStyle/>
          <a:p>
            <a:pPr indent="0" lvl="0" marL="0" marR="5080" rtl="0" algn="l">
              <a:lnSpc>
                <a:spcPct val="100200"/>
              </a:lnSpc>
              <a:spcBef>
                <a:spcPts val="0"/>
              </a:spcBef>
              <a:spcAft>
                <a:spcPts val="0"/>
              </a:spcAft>
              <a:buNone/>
            </a:pPr>
            <a:r>
              <a:rPr b="1" lang="en-US" sz="4000">
                <a:highlight>
                  <a:srgbClr val="F6B26B"/>
                </a:highlight>
                <a:latin typeface="Montserrat"/>
                <a:ea typeface="Montserrat"/>
                <a:cs typeface="Montserrat"/>
                <a:sym typeface="Montserrat"/>
              </a:rPr>
              <a:t>A ERVA- MATE</a:t>
            </a:r>
            <a:endParaRPr b="1" sz="4000">
              <a:highlight>
                <a:srgbClr val="F6B26B"/>
              </a:highlight>
              <a:latin typeface="Montserrat"/>
              <a:ea typeface="Montserrat"/>
              <a:cs typeface="Montserrat"/>
              <a:sym typeface="Montserrat"/>
            </a:endParaRPr>
          </a:p>
        </p:txBody>
      </p:sp>
      <p:pic>
        <p:nvPicPr>
          <p:cNvPr id="171" name="Google Shape;171;g3a1fb519be5_0_198"/>
          <p:cNvPicPr preferRelativeResize="0"/>
          <p:nvPr/>
        </p:nvPicPr>
        <p:blipFill rotWithShape="1">
          <a:blip r:embed="rId4">
            <a:alphaModFix/>
          </a:blip>
          <a:srcRect b="-21773" l="0" r="35429" t="0"/>
          <a:stretch/>
        </p:blipFill>
        <p:spPr>
          <a:xfrm>
            <a:off x="865279" y="10402799"/>
            <a:ext cx="3000294" cy="694651"/>
          </a:xfrm>
          <a:prstGeom prst="rect">
            <a:avLst/>
          </a:prstGeom>
          <a:noFill/>
          <a:ln>
            <a:noFill/>
          </a:ln>
        </p:spPr>
      </p:pic>
      <p:pic>
        <p:nvPicPr>
          <p:cNvPr id="172" name="Google Shape;172;g3a1fb519be5_0_198"/>
          <p:cNvPicPr preferRelativeResize="0"/>
          <p:nvPr/>
        </p:nvPicPr>
        <p:blipFill rotWithShape="1">
          <a:blip r:embed="rId5">
            <a:alphaModFix/>
          </a:blip>
          <a:srcRect b="0" l="0" r="0" t="0"/>
          <a:stretch/>
        </p:blipFill>
        <p:spPr>
          <a:xfrm>
            <a:off x="14800388" y="10708770"/>
            <a:ext cx="4138932" cy="24376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6" name="Shape 176"/>
        <p:cNvGrpSpPr/>
        <p:nvPr/>
      </p:nvGrpSpPr>
      <p:grpSpPr>
        <a:xfrm>
          <a:off x="0" y="0"/>
          <a:ext cx="0" cy="0"/>
          <a:chOff x="0" y="0"/>
          <a:chExt cx="0" cy="0"/>
        </a:xfrm>
      </p:grpSpPr>
      <p:grpSp>
        <p:nvGrpSpPr>
          <p:cNvPr id="177" name="Google Shape;177;g3a1fb519be5_0_131"/>
          <p:cNvGrpSpPr/>
          <p:nvPr/>
        </p:nvGrpSpPr>
        <p:grpSpPr>
          <a:xfrm>
            <a:off x="881241" y="10488374"/>
            <a:ext cx="18343304" cy="694651"/>
            <a:chOff x="881241" y="9989224"/>
            <a:chExt cx="18343304" cy="694651"/>
          </a:xfrm>
        </p:grpSpPr>
        <p:pic>
          <p:nvPicPr>
            <p:cNvPr id="178" name="Google Shape;178;g3a1fb519be5_0_131"/>
            <p:cNvPicPr preferRelativeResize="0"/>
            <p:nvPr/>
          </p:nvPicPr>
          <p:blipFill rotWithShape="1">
            <a:blip r:embed="rId3">
              <a:alphaModFix/>
            </a:blip>
            <a:srcRect b="-21773" l="0" r="33862" t="0"/>
            <a:stretch/>
          </p:blipFill>
          <p:spPr>
            <a:xfrm>
              <a:off x="881241" y="9989224"/>
              <a:ext cx="3074811" cy="694651"/>
            </a:xfrm>
            <a:prstGeom prst="rect">
              <a:avLst/>
            </a:prstGeom>
            <a:noFill/>
            <a:ln>
              <a:noFill/>
            </a:ln>
          </p:spPr>
        </p:pic>
        <p:pic>
          <p:nvPicPr>
            <p:cNvPr id="179" name="Google Shape;179;g3a1fb519be5_0_131"/>
            <p:cNvPicPr preferRelativeResize="0"/>
            <p:nvPr/>
          </p:nvPicPr>
          <p:blipFill rotWithShape="1">
            <a:blip r:embed="rId4">
              <a:alphaModFix/>
            </a:blip>
            <a:srcRect b="0" l="0" r="0" t="0"/>
            <a:stretch/>
          </p:blipFill>
          <p:spPr>
            <a:xfrm>
              <a:off x="15085613" y="10152570"/>
              <a:ext cx="4138932" cy="243762"/>
            </a:xfrm>
            <a:prstGeom prst="rect">
              <a:avLst/>
            </a:prstGeom>
            <a:noFill/>
            <a:ln>
              <a:noFill/>
            </a:ln>
          </p:spPr>
        </p:pic>
      </p:grpSp>
      <p:pic>
        <p:nvPicPr>
          <p:cNvPr id="180" name="Google Shape;180;g3a1fb519be5_0_131"/>
          <p:cNvPicPr preferRelativeResize="0"/>
          <p:nvPr/>
        </p:nvPicPr>
        <p:blipFill rotWithShape="1">
          <a:blip r:embed="rId5">
            <a:alphaModFix/>
          </a:blip>
          <a:srcRect b="-21773" l="0" r="35429" t="0"/>
          <a:stretch/>
        </p:blipFill>
        <p:spPr>
          <a:xfrm>
            <a:off x="865279" y="10402799"/>
            <a:ext cx="3000294" cy="694651"/>
          </a:xfrm>
          <a:prstGeom prst="rect">
            <a:avLst/>
          </a:prstGeom>
          <a:noFill/>
          <a:ln>
            <a:noFill/>
          </a:ln>
        </p:spPr>
      </p:pic>
      <p:pic>
        <p:nvPicPr>
          <p:cNvPr id="181" name="Google Shape;181;g3a1fb519be5_0_131"/>
          <p:cNvPicPr preferRelativeResize="0"/>
          <p:nvPr/>
        </p:nvPicPr>
        <p:blipFill rotWithShape="1">
          <a:blip r:embed="rId6">
            <a:alphaModFix/>
          </a:blip>
          <a:srcRect b="0" l="0" r="0" t="0"/>
          <a:stretch/>
        </p:blipFill>
        <p:spPr>
          <a:xfrm>
            <a:off x="15085614" y="10629500"/>
            <a:ext cx="4138932" cy="241249"/>
          </a:xfrm>
          <a:prstGeom prst="rect">
            <a:avLst/>
          </a:prstGeom>
          <a:noFill/>
          <a:ln>
            <a:noFill/>
          </a:ln>
        </p:spPr>
      </p:pic>
      <p:sp>
        <p:nvSpPr>
          <p:cNvPr id="182" name="Google Shape;182;g3a1fb519be5_0_131"/>
          <p:cNvSpPr txBox="1"/>
          <p:nvPr/>
        </p:nvSpPr>
        <p:spPr>
          <a:xfrm>
            <a:off x="1936850" y="356525"/>
            <a:ext cx="16232100" cy="800400"/>
          </a:xfrm>
          <a:prstGeom prst="rect">
            <a:avLst/>
          </a:prstGeom>
          <a:noFill/>
          <a:ln>
            <a:noFill/>
          </a:ln>
        </p:spPr>
        <p:txBody>
          <a:bodyPr anchorCtr="0" anchor="t" bIns="91425" lIns="91425" spcFirstLastPara="1" rIns="91425" wrap="square" tIns="91425">
            <a:spAutoFit/>
          </a:bodyPr>
          <a:lstStyle/>
          <a:p>
            <a:pPr indent="0" lvl="0" marL="0" marR="5080" rtl="0" algn="l">
              <a:lnSpc>
                <a:spcPct val="100200"/>
              </a:lnSpc>
              <a:spcBef>
                <a:spcPts val="0"/>
              </a:spcBef>
              <a:spcAft>
                <a:spcPts val="0"/>
              </a:spcAft>
              <a:buNone/>
            </a:pPr>
            <a:r>
              <a:rPr b="1" lang="en-US" sz="4000">
                <a:solidFill>
                  <a:srgbClr val="F58220"/>
                </a:solidFill>
                <a:latin typeface="Montserrat"/>
                <a:ea typeface="Montserrat"/>
                <a:cs typeface="Montserrat"/>
                <a:sym typeface="Montserrat"/>
              </a:rPr>
              <a:t>A ERVA-MATE SOMBREADA / </a:t>
            </a:r>
            <a:r>
              <a:rPr b="1" i="1" lang="en-US" sz="4000">
                <a:solidFill>
                  <a:srgbClr val="F58220"/>
                </a:solidFill>
                <a:latin typeface="Montserrat"/>
                <a:ea typeface="Montserrat"/>
                <a:cs typeface="Montserrat"/>
                <a:sym typeface="Montserrat"/>
              </a:rPr>
              <a:t>SHADE </a:t>
            </a:r>
            <a:r>
              <a:rPr b="1" i="1" lang="en-US" sz="4000">
                <a:solidFill>
                  <a:srgbClr val="F58220"/>
                </a:solidFill>
                <a:latin typeface="Montserrat"/>
                <a:ea typeface="Montserrat"/>
                <a:cs typeface="Montserrat"/>
                <a:sym typeface="Montserrat"/>
              </a:rPr>
              <a:t>GROWN YERBA MATE</a:t>
            </a:r>
            <a:endParaRPr b="1" i="1" sz="3100">
              <a:solidFill>
                <a:srgbClr val="E69138"/>
              </a:solidFill>
              <a:latin typeface="Montserrat"/>
              <a:ea typeface="Montserrat"/>
              <a:cs typeface="Montserrat"/>
              <a:sym typeface="Montserrat"/>
            </a:endParaRPr>
          </a:p>
        </p:txBody>
      </p:sp>
      <p:sp>
        <p:nvSpPr>
          <p:cNvPr id="183" name="Google Shape;183;g3a1fb519be5_0_131"/>
          <p:cNvSpPr txBox="1"/>
          <p:nvPr/>
        </p:nvSpPr>
        <p:spPr>
          <a:xfrm>
            <a:off x="518275" y="1837225"/>
            <a:ext cx="18639600" cy="203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3000">
                <a:solidFill>
                  <a:srgbClr val="025B47"/>
                </a:solidFill>
                <a:latin typeface="Montserrat"/>
                <a:ea typeface="Montserrat"/>
                <a:cs typeface="Montserrat"/>
                <a:sym typeface="Montserrat"/>
              </a:rPr>
              <a:t>O cultivo tradicional e agroecológico da erva-mate sombreada, realizado na região da Floresta com Araucária, no Paraná (Brasil), foi oficialmente reconhecido pela Food and Agriculture Organization of the United Nations (</a:t>
            </a:r>
            <a:r>
              <a:rPr lang="en-US" sz="3000">
                <a:solidFill>
                  <a:srgbClr val="025B47"/>
                </a:solidFill>
                <a:latin typeface="Montserrat"/>
                <a:ea typeface="Montserrat"/>
                <a:cs typeface="Montserrat"/>
                <a:sym typeface="Montserrat"/>
              </a:rPr>
              <a:t>FAO</a:t>
            </a:r>
            <a:r>
              <a:rPr lang="en-US" sz="3000">
                <a:solidFill>
                  <a:srgbClr val="025B47"/>
                </a:solidFill>
                <a:latin typeface="Montserrat"/>
                <a:ea typeface="Montserrat"/>
                <a:cs typeface="Montserrat"/>
                <a:sym typeface="Montserrat"/>
              </a:rPr>
              <a:t>) como um Sistema Importante do Patrimônio Agrícola Mundial (SIPAM).</a:t>
            </a:r>
            <a:endParaRPr sz="3000">
              <a:solidFill>
                <a:srgbClr val="025B47"/>
              </a:solidFill>
              <a:latin typeface="Montserrat"/>
              <a:ea typeface="Montserrat"/>
              <a:cs typeface="Montserrat"/>
              <a:sym typeface="Montserrat"/>
            </a:endParaRPr>
          </a:p>
        </p:txBody>
      </p:sp>
      <p:sp>
        <p:nvSpPr>
          <p:cNvPr id="184" name="Google Shape;184;g3a1fb519be5_0_131"/>
          <p:cNvSpPr txBox="1"/>
          <p:nvPr/>
        </p:nvSpPr>
        <p:spPr>
          <a:xfrm>
            <a:off x="518275" y="4696050"/>
            <a:ext cx="18775800" cy="203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i="1" lang="en-US" sz="3000">
                <a:solidFill>
                  <a:srgbClr val="025B47"/>
                </a:solidFill>
                <a:latin typeface="Montserrat"/>
                <a:ea typeface="Montserrat"/>
                <a:cs typeface="Montserrat"/>
                <a:sym typeface="Montserrat"/>
              </a:rPr>
              <a:t>The traditional and agroecological cultivation of shade-grown yerba mate, carried out in the Araucaria Forest region of Paraná (Brazil), has been officially recognized by the Food and Agriculture Organization of the United Nations (FAO) as a Globally Important Agricultural Heritage System (GIAHS).</a:t>
            </a:r>
            <a:endParaRPr i="1" sz="3000">
              <a:solidFill>
                <a:srgbClr val="025B47"/>
              </a:solidFill>
              <a:latin typeface="Montserrat"/>
              <a:ea typeface="Montserrat"/>
              <a:cs typeface="Montserrat"/>
              <a:sym typeface="Montserrat"/>
            </a:endParaRPr>
          </a:p>
        </p:txBody>
      </p:sp>
      <p:pic>
        <p:nvPicPr>
          <p:cNvPr id="185" name="Google Shape;185;g3a1fb519be5_0_131"/>
          <p:cNvPicPr preferRelativeResize="0"/>
          <p:nvPr/>
        </p:nvPicPr>
        <p:blipFill>
          <a:blip r:embed="rId7">
            <a:alphaModFix/>
          </a:blip>
          <a:stretch>
            <a:fillRect/>
          </a:stretch>
        </p:blipFill>
        <p:spPr>
          <a:xfrm>
            <a:off x="865275" y="7188075"/>
            <a:ext cx="18218250" cy="2554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9" name="Shape 189"/>
        <p:cNvGrpSpPr/>
        <p:nvPr/>
      </p:nvGrpSpPr>
      <p:grpSpPr>
        <a:xfrm>
          <a:off x="0" y="0"/>
          <a:ext cx="0" cy="0"/>
          <a:chOff x="0" y="0"/>
          <a:chExt cx="0" cy="0"/>
        </a:xfrm>
      </p:grpSpPr>
      <p:grpSp>
        <p:nvGrpSpPr>
          <p:cNvPr id="190" name="Google Shape;190;g3a1fb519be5_0_240"/>
          <p:cNvGrpSpPr/>
          <p:nvPr/>
        </p:nvGrpSpPr>
        <p:grpSpPr>
          <a:xfrm>
            <a:off x="881241" y="10488374"/>
            <a:ext cx="18343304" cy="694651"/>
            <a:chOff x="881241" y="9989224"/>
            <a:chExt cx="18343304" cy="694651"/>
          </a:xfrm>
        </p:grpSpPr>
        <p:pic>
          <p:nvPicPr>
            <p:cNvPr id="191" name="Google Shape;191;g3a1fb519be5_0_240"/>
            <p:cNvPicPr preferRelativeResize="0"/>
            <p:nvPr/>
          </p:nvPicPr>
          <p:blipFill rotWithShape="1">
            <a:blip r:embed="rId3">
              <a:alphaModFix/>
            </a:blip>
            <a:srcRect b="-21773" l="0" r="33862" t="0"/>
            <a:stretch/>
          </p:blipFill>
          <p:spPr>
            <a:xfrm>
              <a:off x="881241" y="9989224"/>
              <a:ext cx="3074811" cy="694651"/>
            </a:xfrm>
            <a:prstGeom prst="rect">
              <a:avLst/>
            </a:prstGeom>
            <a:noFill/>
            <a:ln>
              <a:noFill/>
            </a:ln>
          </p:spPr>
        </p:pic>
        <p:pic>
          <p:nvPicPr>
            <p:cNvPr id="192" name="Google Shape;192;g3a1fb519be5_0_240"/>
            <p:cNvPicPr preferRelativeResize="0"/>
            <p:nvPr/>
          </p:nvPicPr>
          <p:blipFill rotWithShape="1">
            <a:blip r:embed="rId4">
              <a:alphaModFix/>
            </a:blip>
            <a:srcRect b="0" l="0" r="0" t="0"/>
            <a:stretch/>
          </p:blipFill>
          <p:spPr>
            <a:xfrm>
              <a:off x="15085613" y="10152570"/>
              <a:ext cx="4138932" cy="243762"/>
            </a:xfrm>
            <a:prstGeom prst="rect">
              <a:avLst/>
            </a:prstGeom>
            <a:noFill/>
            <a:ln>
              <a:noFill/>
            </a:ln>
          </p:spPr>
        </p:pic>
      </p:grpSp>
      <p:pic>
        <p:nvPicPr>
          <p:cNvPr id="193" name="Google Shape;193;g3a1fb519be5_0_240"/>
          <p:cNvPicPr preferRelativeResize="0"/>
          <p:nvPr/>
        </p:nvPicPr>
        <p:blipFill rotWithShape="1">
          <a:blip r:embed="rId5">
            <a:alphaModFix/>
          </a:blip>
          <a:srcRect b="-21773" l="0" r="35429" t="0"/>
          <a:stretch/>
        </p:blipFill>
        <p:spPr>
          <a:xfrm>
            <a:off x="865279" y="10402799"/>
            <a:ext cx="3000294" cy="694651"/>
          </a:xfrm>
          <a:prstGeom prst="rect">
            <a:avLst/>
          </a:prstGeom>
          <a:noFill/>
          <a:ln>
            <a:noFill/>
          </a:ln>
        </p:spPr>
      </p:pic>
      <p:pic>
        <p:nvPicPr>
          <p:cNvPr id="194" name="Google Shape;194;g3a1fb519be5_0_240"/>
          <p:cNvPicPr preferRelativeResize="0"/>
          <p:nvPr/>
        </p:nvPicPr>
        <p:blipFill rotWithShape="1">
          <a:blip r:embed="rId6">
            <a:alphaModFix/>
          </a:blip>
          <a:srcRect b="0" l="0" r="0" t="0"/>
          <a:stretch/>
        </p:blipFill>
        <p:spPr>
          <a:xfrm>
            <a:off x="15085614" y="10629500"/>
            <a:ext cx="4138932" cy="241249"/>
          </a:xfrm>
          <a:prstGeom prst="rect">
            <a:avLst/>
          </a:prstGeom>
          <a:noFill/>
          <a:ln>
            <a:noFill/>
          </a:ln>
        </p:spPr>
      </p:pic>
      <p:sp>
        <p:nvSpPr>
          <p:cNvPr id="195" name="Google Shape;195;g3a1fb519be5_0_240"/>
          <p:cNvSpPr txBox="1"/>
          <p:nvPr/>
        </p:nvSpPr>
        <p:spPr>
          <a:xfrm>
            <a:off x="880450" y="2210500"/>
            <a:ext cx="18343200" cy="646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t/>
            </a:r>
            <a:endParaRPr sz="3000">
              <a:latin typeface="Montserrat"/>
              <a:ea typeface="Montserrat"/>
              <a:cs typeface="Montserrat"/>
              <a:sym typeface="Montserrat"/>
            </a:endParaRPr>
          </a:p>
        </p:txBody>
      </p:sp>
      <p:sp>
        <p:nvSpPr>
          <p:cNvPr id="196" name="Google Shape;196;g3a1fb519be5_0_240"/>
          <p:cNvSpPr txBox="1"/>
          <p:nvPr/>
        </p:nvSpPr>
        <p:spPr>
          <a:xfrm>
            <a:off x="634775" y="4036963"/>
            <a:ext cx="18873900" cy="1908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2800">
                <a:solidFill>
                  <a:srgbClr val="025B47"/>
                </a:solidFill>
                <a:latin typeface="Montserrat"/>
                <a:ea typeface="Montserrat"/>
                <a:cs typeface="Montserrat"/>
                <a:sym typeface="Montserrat"/>
              </a:rPr>
              <a:t>The technique of shade cultivation involves planting yerba mate among other types of vegetation, mainly in the Araucaria Forest, creating an environment where the sun's rays do not fall directly on the leaves of the plant. This shade provides a balanced temperature and prevents the leaves from being burned by the sun, preserving the characteristic flavor and aroma of yerba mate.</a:t>
            </a:r>
            <a:endParaRPr sz="2800">
              <a:solidFill>
                <a:srgbClr val="025B47"/>
              </a:solidFill>
              <a:latin typeface="Montserrat"/>
              <a:ea typeface="Montserrat"/>
              <a:cs typeface="Montserrat"/>
              <a:sym typeface="Montserrat"/>
            </a:endParaRPr>
          </a:p>
        </p:txBody>
      </p:sp>
      <p:sp>
        <p:nvSpPr>
          <p:cNvPr id="197" name="Google Shape;197;g3a1fb519be5_0_240"/>
          <p:cNvSpPr txBox="1"/>
          <p:nvPr/>
        </p:nvSpPr>
        <p:spPr>
          <a:xfrm>
            <a:off x="583325" y="1548688"/>
            <a:ext cx="18976800" cy="1970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2900">
                <a:solidFill>
                  <a:srgbClr val="025B47"/>
                </a:solidFill>
                <a:highlight>
                  <a:srgbClr val="FFFFFF"/>
                </a:highlight>
                <a:latin typeface="Montserrat"/>
                <a:ea typeface="Montserrat"/>
                <a:cs typeface="Montserrat"/>
                <a:sym typeface="Montserrat"/>
              </a:rPr>
              <a:t>Na técnica de cultivo sombreado a erva-mate é plantada entre outros tipos de vegetação, principalmente na Floresta com Araucária criando um ambiente onde os raios de sol não incidem diretamente sobre as folhas da planta. Essa sombra proporciona uma temperatura equilibrada e evita que as folhas sejam queimadas pelo sol, preservando o sabor e aroma característicos da erva-mate.</a:t>
            </a:r>
            <a:endParaRPr sz="4400">
              <a:solidFill>
                <a:srgbClr val="025B47"/>
              </a:solidFill>
              <a:latin typeface="Montserrat"/>
              <a:ea typeface="Montserrat"/>
              <a:cs typeface="Montserrat"/>
              <a:sym typeface="Montserrat"/>
            </a:endParaRPr>
          </a:p>
        </p:txBody>
      </p:sp>
      <p:pic>
        <p:nvPicPr>
          <p:cNvPr id="198" name="Google Shape;198;g3a1fb519be5_0_240"/>
          <p:cNvPicPr preferRelativeResize="0"/>
          <p:nvPr/>
        </p:nvPicPr>
        <p:blipFill>
          <a:blip r:embed="rId7">
            <a:alphaModFix/>
          </a:blip>
          <a:stretch>
            <a:fillRect/>
          </a:stretch>
        </p:blipFill>
        <p:spPr>
          <a:xfrm>
            <a:off x="1529100" y="6057575"/>
            <a:ext cx="17085248" cy="3437000"/>
          </a:xfrm>
          <a:prstGeom prst="rect">
            <a:avLst/>
          </a:prstGeom>
          <a:noFill/>
          <a:ln>
            <a:noFill/>
          </a:ln>
        </p:spPr>
      </p:pic>
      <p:sp>
        <p:nvSpPr>
          <p:cNvPr id="199" name="Google Shape;199;g3a1fb519be5_0_240"/>
          <p:cNvSpPr txBox="1"/>
          <p:nvPr/>
        </p:nvSpPr>
        <p:spPr>
          <a:xfrm>
            <a:off x="3221700" y="9364100"/>
            <a:ext cx="867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005C46"/>
                </a:solidFill>
                <a:latin typeface="Calibri"/>
                <a:ea typeface="Calibri"/>
                <a:cs typeface="Calibri"/>
                <a:sym typeface="Calibri"/>
              </a:rPr>
              <a:t>forest</a:t>
            </a:r>
            <a:endParaRPr b="1" sz="1800">
              <a:solidFill>
                <a:srgbClr val="005C46"/>
              </a:solidFill>
              <a:latin typeface="Calibri"/>
              <a:ea typeface="Calibri"/>
              <a:cs typeface="Calibri"/>
              <a:sym typeface="Calibri"/>
            </a:endParaRPr>
          </a:p>
        </p:txBody>
      </p:sp>
      <p:sp>
        <p:nvSpPr>
          <p:cNvPr id="200" name="Google Shape;200;g3a1fb519be5_0_240"/>
          <p:cNvSpPr txBox="1"/>
          <p:nvPr/>
        </p:nvSpPr>
        <p:spPr>
          <a:xfrm>
            <a:off x="5794460" y="9435400"/>
            <a:ext cx="1378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005C46"/>
                </a:solidFill>
                <a:latin typeface="Calibri"/>
                <a:ea typeface="Calibri"/>
                <a:cs typeface="Calibri"/>
                <a:sym typeface="Calibri"/>
              </a:rPr>
              <a:t>open forest</a:t>
            </a:r>
            <a:endParaRPr b="1" sz="1800">
              <a:solidFill>
                <a:srgbClr val="005C46"/>
              </a:solidFill>
              <a:latin typeface="Calibri"/>
              <a:ea typeface="Calibri"/>
              <a:cs typeface="Calibri"/>
              <a:sym typeface="Calibri"/>
            </a:endParaRPr>
          </a:p>
        </p:txBody>
      </p:sp>
      <p:sp>
        <p:nvSpPr>
          <p:cNvPr id="201" name="Google Shape;201;g3a1fb519be5_0_240"/>
          <p:cNvSpPr txBox="1"/>
          <p:nvPr/>
        </p:nvSpPr>
        <p:spPr>
          <a:xfrm>
            <a:off x="9231742" y="9435400"/>
            <a:ext cx="1805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005C46"/>
                </a:solidFill>
                <a:latin typeface="Calibri"/>
                <a:ea typeface="Calibri"/>
                <a:cs typeface="Calibri"/>
                <a:sym typeface="Calibri"/>
              </a:rPr>
              <a:t>very open forest</a:t>
            </a:r>
            <a:endParaRPr b="1" sz="1800">
              <a:solidFill>
                <a:srgbClr val="005C46"/>
              </a:solidFill>
              <a:latin typeface="Calibri"/>
              <a:ea typeface="Calibri"/>
              <a:cs typeface="Calibri"/>
              <a:sym typeface="Calibri"/>
            </a:endParaRPr>
          </a:p>
        </p:txBody>
      </p:sp>
      <p:sp>
        <p:nvSpPr>
          <p:cNvPr id="202" name="Google Shape;202;g3a1fb519be5_0_240"/>
          <p:cNvSpPr txBox="1"/>
          <p:nvPr/>
        </p:nvSpPr>
        <p:spPr>
          <a:xfrm>
            <a:off x="12816234" y="9364100"/>
            <a:ext cx="95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005C46"/>
                </a:solidFill>
                <a:highlight>
                  <a:schemeClr val="lt1"/>
                </a:highlight>
                <a:latin typeface="Calibri"/>
                <a:ea typeface="Calibri"/>
                <a:cs typeface="Calibri"/>
                <a:sym typeface="Calibri"/>
              </a:rPr>
              <a:t>pasture</a:t>
            </a:r>
            <a:endParaRPr b="1" sz="1800">
              <a:solidFill>
                <a:srgbClr val="005C46"/>
              </a:solidFill>
              <a:highlight>
                <a:schemeClr val="lt1"/>
              </a:highlight>
              <a:latin typeface="Calibri"/>
              <a:ea typeface="Calibri"/>
              <a:cs typeface="Calibri"/>
              <a:sym typeface="Calibri"/>
            </a:endParaRPr>
          </a:p>
        </p:txBody>
      </p:sp>
      <p:sp>
        <p:nvSpPr>
          <p:cNvPr id="203" name="Google Shape;203;g3a1fb519be5_0_240"/>
          <p:cNvSpPr txBox="1"/>
          <p:nvPr/>
        </p:nvSpPr>
        <p:spPr>
          <a:xfrm>
            <a:off x="15374816" y="9364100"/>
            <a:ext cx="710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005C46"/>
                </a:solidFill>
                <a:latin typeface="Calibri"/>
                <a:ea typeface="Calibri"/>
                <a:cs typeface="Calibri"/>
                <a:sym typeface="Calibri"/>
              </a:rPr>
              <a:t>crops</a:t>
            </a:r>
            <a:endParaRPr b="1" sz="1800">
              <a:solidFill>
                <a:srgbClr val="005C46"/>
              </a:solidFill>
              <a:latin typeface="Calibri"/>
              <a:ea typeface="Calibri"/>
              <a:cs typeface="Calibri"/>
              <a:sym typeface="Calibri"/>
            </a:endParaRPr>
          </a:p>
        </p:txBody>
      </p:sp>
      <p:sp>
        <p:nvSpPr>
          <p:cNvPr id="204" name="Google Shape;204;g3a1fb519be5_0_240"/>
          <p:cNvSpPr txBox="1"/>
          <p:nvPr/>
        </p:nvSpPr>
        <p:spPr>
          <a:xfrm>
            <a:off x="17083850" y="7640100"/>
            <a:ext cx="1297800" cy="1970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434343"/>
              </a:solidFill>
              <a:latin typeface="Calibri"/>
              <a:ea typeface="Calibri"/>
              <a:cs typeface="Calibri"/>
              <a:sym typeface="Calibri"/>
            </a:endParaRPr>
          </a:p>
        </p:txBody>
      </p:sp>
      <p:sp>
        <p:nvSpPr>
          <p:cNvPr id="205" name="Google Shape;205;g3a1fb519be5_0_240"/>
          <p:cNvSpPr txBox="1"/>
          <p:nvPr/>
        </p:nvSpPr>
        <p:spPr>
          <a:xfrm rot="-5400000">
            <a:off x="-3789300" y="7096775"/>
            <a:ext cx="7932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rgbClr val="164039"/>
                </a:solidFill>
              </a:rPr>
              <a:t>Perfil da floresta com ervais e os diferentes meios de inserção da erva-mate na produção agricultural. Fonte: Cunha (2014)</a:t>
            </a:r>
            <a:endParaRPr sz="1500"/>
          </a:p>
        </p:txBody>
      </p:sp>
      <p:sp>
        <p:nvSpPr>
          <p:cNvPr id="206" name="Google Shape;206;g3a1fb519be5_0_240"/>
          <p:cNvSpPr txBox="1"/>
          <p:nvPr/>
        </p:nvSpPr>
        <p:spPr>
          <a:xfrm>
            <a:off x="1936850" y="356525"/>
            <a:ext cx="16232100" cy="800400"/>
          </a:xfrm>
          <a:prstGeom prst="rect">
            <a:avLst/>
          </a:prstGeom>
          <a:noFill/>
          <a:ln>
            <a:noFill/>
          </a:ln>
        </p:spPr>
        <p:txBody>
          <a:bodyPr anchorCtr="0" anchor="t" bIns="91425" lIns="91425" spcFirstLastPara="1" rIns="91425" wrap="square" tIns="91425">
            <a:spAutoFit/>
          </a:bodyPr>
          <a:lstStyle/>
          <a:p>
            <a:pPr indent="0" lvl="0" marL="0" marR="5080" rtl="0" algn="l">
              <a:lnSpc>
                <a:spcPct val="100200"/>
              </a:lnSpc>
              <a:spcBef>
                <a:spcPts val="0"/>
              </a:spcBef>
              <a:spcAft>
                <a:spcPts val="0"/>
              </a:spcAft>
              <a:buNone/>
            </a:pPr>
            <a:r>
              <a:rPr b="1" lang="en-US" sz="4000">
                <a:solidFill>
                  <a:srgbClr val="F58220"/>
                </a:solidFill>
                <a:latin typeface="Montserrat"/>
                <a:ea typeface="Montserrat"/>
                <a:cs typeface="Montserrat"/>
                <a:sym typeface="Montserrat"/>
              </a:rPr>
              <a:t>A ERVA-MATE SOMBREADA / </a:t>
            </a:r>
            <a:r>
              <a:rPr b="1" i="1" lang="en-US" sz="4000">
                <a:solidFill>
                  <a:srgbClr val="F58220"/>
                </a:solidFill>
                <a:latin typeface="Montserrat"/>
                <a:ea typeface="Montserrat"/>
                <a:cs typeface="Montserrat"/>
                <a:sym typeface="Montserrat"/>
              </a:rPr>
              <a:t>SHADE GROWN YERBA MATE</a:t>
            </a:r>
            <a:endParaRPr b="1" i="1" sz="3100">
              <a:solidFill>
                <a:srgbClr val="E69138"/>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0" name="Shape 210"/>
        <p:cNvGrpSpPr/>
        <p:nvPr/>
      </p:nvGrpSpPr>
      <p:grpSpPr>
        <a:xfrm>
          <a:off x="0" y="0"/>
          <a:ext cx="0" cy="0"/>
          <a:chOff x="0" y="0"/>
          <a:chExt cx="0" cy="0"/>
        </a:xfrm>
      </p:grpSpPr>
      <p:grpSp>
        <p:nvGrpSpPr>
          <p:cNvPr id="211" name="Google Shape;211;g3a1fb519be5_0_251"/>
          <p:cNvGrpSpPr/>
          <p:nvPr/>
        </p:nvGrpSpPr>
        <p:grpSpPr>
          <a:xfrm>
            <a:off x="881241" y="10488374"/>
            <a:ext cx="18343304" cy="694651"/>
            <a:chOff x="881241" y="9989224"/>
            <a:chExt cx="18343304" cy="694651"/>
          </a:xfrm>
        </p:grpSpPr>
        <p:pic>
          <p:nvPicPr>
            <p:cNvPr id="212" name="Google Shape;212;g3a1fb519be5_0_251"/>
            <p:cNvPicPr preferRelativeResize="0"/>
            <p:nvPr/>
          </p:nvPicPr>
          <p:blipFill rotWithShape="1">
            <a:blip r:embed="rId3">
              <a:alphaModFix/>
            </a:blip>
            <a:srcRect b="-21773" l="0" r="33862" t="0"/>
            <a:stretch/>
          </p:blipFill>
          <p:spPr>
            <a:xfrm>
              <a:off x="881241" y="9989224"/>
              <a:ext cx="3074811" cy="694651"/>
            </a:xfrm>
            <a:prstGeom prst="rect">
              <a:avLst/>
            </a:prstGeom>
            <a:noFill/>
            <a:ln>
              <a:noFill/>
            </a:ln>
          </p:spPr>
        </p:pic>
        <p:pic>
          <p:nvPicPr>
            <p:cNvPr id="213" name="Google Shape;213;g3a1fb519be5_0_251"/>
            <p:cNvPicPr preferRelativeResize="0"/>
            <p:nvPr/>
          </p:nvPicPr>
          <p:blipFill rotWithShape="1">
            <a:blip r:embed="rId4">
              <a:alphaModFix/>
            </a:blip>
            <a:srcRect b="0" l="0" r="0" t="0"/>
            <a:stretch/>
          </p:blipFill>
          <p:spPr>
            <a:xfrm>
              <a:off x="15085613" y="10152570"/>
              <a:ext cx="4138932" cy="243762"/>
            </a:xfrm>
            <a:prstGeom prst="rect">
              <a:avLst/>
            </a:prstGeom>
            <a:noFill/>
            <a:ln>
              <a:noFill/>
            </a:ln>
          </p:spPr>
        </p:pic>
      </p:grpSp>
      <p:pic>
        <p:nvPicPr>
          <p:cNvPr id="214" name="Google Shape;214;g3a1fb519be5_0_251"/>
          <p:cNvPicPr preferRelativeResize="0"/>
          <p:nvPr/>
        </p:nvPicPr>
        <p:blipFill rotWithShape="1">
          <a:blip r:embed="rId5">
            <a:alphaModFix/>
          </a:blip>
          <a:srcRect b="-21773" l="0" r="35429" t="0"/>
          <a:stretch/>
        </p:blipFill>
        <p:spPr>
          <a:xfrm>
            <a:off x="865279" y="10402799"/>
            <a:ext cx="3000294" cy="694651"/>
          </a:xfrm>
          <a:prstGeom prst="rect">
            <a:avLst/>
          </a:prstGeom>
          <a:noFill/>
          <a:ln>
            <a:noFill/>
          </a:ln>
        </p:spPr>
      </p:pic>
      <p:pic>
        <p:nvPicPr>
          <p:cNvPr id="215" name="Google Shape;215;g3a1fb519be5_0_251"/>
          <p:cNvPicPr preferRelativeResize="0"/>
          <p:nvPr/>
        </p:nvPicPr>
        <p:blipFill rotWithShape="1">
          <a:blip r:embed="rId6">
            <a:alphaModFix/>
          </a:blip>
          <a:srcRect b="0" l="0" r="0" t="0"/>
          <a:stretch/>
        </p:blipFill>
        <p:spPr>
          <a:xfrm>
            <a:off x="15085614" y="10629500"/>
            <a:ext cx="4138932" cy="241249"/>
          </a:xfrm>
          <a:prstGeom prst="rect">
            <a:avLst/>
          </a:prstGeom>
          <a:noFill/>
          <a:ln>
            <a:noFill/>
          </a:ln>
        </p:spPr>
      </p:pic>
      <p:sp>
        <p:nvSpPr>
          <p:cNvPr id="216" name="Google Shape;216;g3a1fb519be5_0_251"/>
          <p:cNvSpPr txBox="1"/>
          <p:nvPr/>
        </p:nvSpPr>
        <p:spPr>
          <a:xfrm>
            <a:off x="489700" y="1149600"/>
            <a:ext cx="18996300" cy="1847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2700">
                <a:solidFill>
                  <a:srgbClr val="025B47"/>
                </a:solidFill>
                <a:highlight>
                  <a:schemeClr val="lt1"/>
                </a:highlight>
                <a:latin typeface="Montserrat"/>
                <a:ea typeface="Montserrat"/>
                <a:cs typeface="Montserrat"/>
                <a:sym typeface="Montserrat"/>
              </a:rPr>
              <a:t>Ao cultivar a erva-mate em meio à mata nativa, as outras plantas presentes na área protegem a biodiversidade local, criando um ecossistema sustentável onde a flora e fauna coexistem harmoniosamente. Além disso, o cultivo sombreado permite que a planta cresça de forma natural, sem a necessidade de adubos ou produtos químicos. </a:t>
            </a:r>
            <a:endParaRPr sz="2800">
              <a:solidFill>
                <a:srgbClr val="025B47"/>
              </a:solidFill>
              <a:highlight>
                <a:schemeClr val="lt1"/>
              </a:highlight>
              <a:latin typeface="Montserrat"/>
              <a:ea typeface="Montserrat"/>
              <a:cs typeface="Montserrat"/>
              <a:sym typeface="Montserrat"/>
            </a:endParaRPr>
          </a:p>
        </p:txBody>
      </p:sp>
      <p:sp>
        <p:nvSpPr>
          <p:cNvPr id="217" name="Google Shape;217;g3a1fb519be5_0_251"/>
          <p:cNvSpPr txBox="1"/>
          <p:nvPr/>
        </p:nvSpPr>
        <p:spPr>
          <a:xfrm>
            <a:off x="618950" y="8568375"/>
            <a:ext cx="18867900" cy="1477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i="1" lang="en-US" sz="2800">
                <a:solidFill>
                  <a:srgbClr val="025B47"/>
                </a:solidFill>
                <a:latin typeface="Montserrat"/>
                <a:ea typeface="Montserrat"/>
                <a:cs typeface="Montserrat"/>
                <a:sym typeface="Montserrat"/>
              </a:rPr>
              <a:t>By cultivating yerba mate in native forests, other plants in the area protect local biodiversity, creating a sustainable ecosystem where flora and fauna coexist harmoniously. In addition, shade cultivation allows the plant to grow naturally, without the need for fertilizers or chemicals.  </a:t>
            </a:r>
            <a:endParaRPr i="1" sz="2800">
              <a:solidFill>
                <a:srgbClr val="025B47"/>
              </a:solidFill>
              <a:latin typeface="Montserrat"/>
              <a:ea typeface="Montserrat"/>
              <a:cs typeface="Montserrat"/>
              <a:sym typeface="Montserrat"/>
            </a:endParaRPr>
          </a:p>
        </p:txBody>
      </p:sp>
      <p:pic>
        <p:nvPicPr>
          <p:cNvPr id="218" name="Google Shape;218;g3a1fb519be5_0_251"/>
          <p:cNvPicPr preferRelativeResize="0"/>
          <p:nvPr/>
        </p:nvPicPr>
        <p:blipFill>
          <a:blip r:embed="rId7">
            <a:alphaModFix/>
          </a:blip>
          <a:stretch>
            <a:fillRect/>
          </a:stretch>
        </p:blipFill>
        <p:spPr>
          <a:xfrm>
            <a:off x="5921075" y="2710363"/>
            <a:ext cx="7623301" cy="5717474"/>
          </a:xfrm>
          <a:prstGeom prst="rect">
            <a:avLst/>
          </a:prstGeom>
          <a:noFill/>
          <a:ln>
            <a:noFill/>
          </a:ln>
        </p:spPr>
      </p:pic>
      <p:sp>
        <p:nvSpPr>
          <p:cNvPr id="219" name="Google Shape;219;g3a1fb519be5_0_251"/>
          <p:cNvSpPr txBox="1"/>
          <p:nvPr/>
        </p:nvSpPr>
        <p:spPr>
          <a:xfrm rot="-5400000">
            <a:off x="12544575" y="7262025"/>
            <a:ext cx="2227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rgbClr val="025B47"/>
                </a:solidFill>
                <a:latin typeface="Calibri"/>
                <a:ea typeface="Calibri"/>
                <a:cs typeface="Calibri"/>
                <a:sym typeface="Calibri"/>
              </a:rPr>
              <a:t>Foto: Katia Pichelli. Embrapa.</a:t>
            </a:r>
            <a:endParaRPr sz="1300">
              <a:solidFill>
                <a:srgbClr val="025B47"/>
              </a:solidFill>
              <a:latin typeface="Calibri"/>
              <a:ea typeface="Calibri"/>
              <a:cs typeface="Calibri"/>
              <a:sym typeface="Calibri"/>
            </a:endParaRPr>
          </a:p>
        </p:txBody>
      </p:sp>
      <p:pic>
        <p:nvPicPr>
          <p:cNvPr id="220" name="Google Shape;220;g3a1fb519be5_0_251"/>
          <p:cNvPicPr preferRelativeResize="0"/>
          <p:nvPr/>
        </p:nvPicPr>
        <p:blipFill>
          <a:blip r:embed="rId8">
            <a:alphaModFix/>
          </a:blip>
          <a:stretch>
            <a:fillRect/>
          </a:stretch>
        </p:blipFill>
        <p:spPr>
          <a:xfrm>
            <a:off x="262025" y="3914987"/>
            <a:ext cx="5423826" cy="3568875"/>
          </a:xfrm>
          <a:prstGeom prst="rect">
            <a:avLst/>
          </a:prstGeom>
          <a:noFill/>
          <a:ln>
            <a:noFill/>
          </a:ln>
        </p:spPr>
      </p:pic>
      <p:sp>
        <p:nvSpPr>
          <p:cNvPr id="221" name="Google Shape;221;g3a1fb519be5_0_251"/>
          <p:cNvSpPr txBox="1"/>
          <p:nvPr/>
        </p:nvSpPr>
        <p:spPr>
          <a:xfrm rot="-5400000">
            <a:off x="-1468775" y="5549763"/>
            <a:ext cx="3190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rgbClr val="025B47"/>
                </a:solidFill>
                <a:latin typeface="Calibri"/>
                <a:ea typeface="Calibri"/>
                <a:cs typeface="Calibri"/>
                <a:sym typeface="Calibri"/>
              </a:rPr>
              <a:t>Foto: FAO Divulgação</a:t>
            </a:r>
            <a:endParaRPr sz="1300">
              <a:solidFill>
                <a:srgbClr val="025B47"/>
              </a:solidFill>
              <a:latin typeface="Calibri"/>
              <a:ea typeface="Calibri"/>
              <a:cs typeface="Calibri"/>
              <a:sym typeface="Calibri"/>
            </a:endParaRPr>
          </a:p>
        </p:txBody>
      </p:sp>
      <p:pic>
        <p:nvPicPr>
          <p:cNvPr id="222" name="Google Shape;222;g3a1fb519be5_0_251"/>
          <p:cNvPicPr preferRelativeResize="0"/>
          <p:nvPr/>
        </p:nvPicPr>
        <p:blipFill rotWithShape="1">
          <a:blip r:embed="rId9">
            <a:alphaModFix/>
          </a:blip>
          <a:srcRect b="0" l="3575" r="3556" t="0"/>
          <a:stretch/>
        </p:blipFill>
        <p:spPr>
          <a:xfrm>
            <a:off x="13779600" y="3872413"/>
            <a:ext cx="6007365" cy="3739600"/>
          </a:xfrm>
          <a:prstGeom prst="rect">
            <a:avLst/>
          </a:prstGeom>
          <a:noFill/>
          <a:ln>
            <a:noFill/>
          </a:ln>
        </p:spPr>
      </p:pic>
      <p:sp>
        <p:nvSpPr>
          <p:cNvPr id="223" name="Google Shape;223;g3a1fb519be5_0_251"/>
          <p:cNvSpPr txBox="1"/>
          <p:nvPr/>
        </p:nvSpPr>
        <p:spPr>
          <a:xfrm>
            <a:off x="20007475" y="7481575"/>
            <a:ext cx="914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Calibri"/>
              <a:ea typeface="Calibri"/>
              <a:cs typeface="Calibri"/>
              <a:sym typeface="Calibri"/>
            </a:endParaRPr>
          </a:p>
        </p:txBody>
      </p:sp>
      <p:sp>
        <p:nvSpPr>
          <p:cNvPr id="224" name="Google Shape;224;g3a1fb519be5_0_251"/>
          <p:cNvSpPr txBox="1"/>
          <p:nvPr/>
        </p:nvSpPr>
        <p:spPr>
          <a:xfrm rot="-5400000">
            <a:off x="19205750" y="6583225"/>
            <a:ext cx="1411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rgbClr val="025B47"/>
                </a:solidFill>
                <a:latin typeface="Calibri"/>
                <a:ea typeface="Calibri"/>
                <a:cs typeface="Calibri"/>
                <a:sym typeface="Calibri"/>
              </a:rPr>
              <a:t>Foto: CEDErva</a:t>
            </a:r>
            <a:endParaRPr sz="1300">
              <a:solidFill>
                <a:srgbClr val="025B47"/>
              </a:solidFill>
              <a:latin typeface="Calibri"/>
              <a:ea typeface="Calibri"/>
              <a:cs typeface="Calibri"/>
              <a:sym typeface="Calibri"/>
            </a:endParaRPr>
          </a:p>
        </p:txBody>
      </p:sp>
      <p:sp>
        <p:nvSpPr>
          <p:cNvPr id="225" name="Google Shape;225;g3a1fb519be5_0_251"/>
          <p:cNvSpPr txBox="1"/>
          <p:nvPr/>
        </p:nvSpPr>
        <p:spPr>
          <a:xfrm>
            <a:off x="1936850" y="356525"/>
            <a:ext cx="16232100" cy="800400"/>
          </a:xfrm>
          <a:prstGeom prst="rect">
            <a:avLst/>
          </a:prstGeom>
          <a:noFill/>
          <a:ln>
            <a:noFill/>
          </a:ln>
        </p:spPr>
        <p:txBody>
          <a:bodyPr anchorCtr="0" anchor="t" bIns="91425" lIns="91425" spcFirstLastPara="1" rIns="91425" wrap="square" tIns="91425">
            <a:spAutoFit/>
          </a:bodyPr>
          <a:lstStyle/>
          <a:p>
            <a:pPr indent="0" lvl="0" marL="0" marR="5080" rtl="0" algn="l">
              <a:lnSpc>
                <a:spcPct val="100200"/>
              </a:lnSpc>
              <a:spcBef>
                <a:spcPts val="0"/>
              </a:spcBef>
              <a:spcAft>
                <a:spcPts val="0"/>
              </a:spcAft>
              <a:buNone/>
            </a:pPr>
            <a:r>
              <a:rPr b="1" lang="en-US" sz="4000">
                <a:solidFill>
                  <a:srgbClr val="F58220"/>
                </a:solidFill>
                <a:latin typeface="Montserrat"/>
                <a:ea typeface="Montserrat"/>
                <a:cs typeface="Montserrat"/>
                <a:sym typeface="Montserrat"/>
              </a:rPr>
              <a:t>A ERVA-MATE SOMBREADA / </a:t>
            </a:r>
            <a:r>
              <a:rPr b="1" i="1" lang="en-US" sz="4000">
                <a:solidFill>
                  <a:srgbClr val="F58220"/>
                </a:solidFill>
                <a:latin typeface="Montserrat"/>
                <a:ea typeface="Montserrat"/>
                <a:cs typeface="Montserrat"/>
                <a:sym typeface="Montserrat"/>
              </a:rPr>
              <a:t>SHADE GROWN YERBA MATE</a:t>
            </a:r>
            <a:endParaRPr b="1" i="1" sz="3100">
              <a:solidFill>
                <a:srgbClr val="E69138"/>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9" name="Shape 229"/>
        <p:cNvGrpSpPr/>
        <p:nvPr/>
      </p:nvGrpSpPr>
      <p:grpSpPr>
        <a:xfrm>
          <a:off x="0" y="0"/>
          <a:ext cx="0" cy="0"/>
          <a:chOff x="0" y="0"/>
          <a:chExt cx="0" cy="0"/>
        </a:xfrm>
      </p:grpSpPr>
      <p:grpSp>
        <p:nvGrpSpPr>
          <p:cNvPr id="230" name="Google Shape;230;g3a1fb519be5_0_262"/>
          <p:cNvGrpSpPr/>
          <p:nvPr/>
        </p:nvGrpSpPr>
        <p:grpSpPr>
          <a:xfrm>
            <a:off x="881241" y="10488374"/>
            <a:ext cx="18343304" cy="694651"/>
            <a:chOff x="881241" y="9989224"/>
            <a:chExt cx="18343304" cy="694651"/>
          </a:xfrm>
        </p:grpSpPr>
        <p:pic>
          <p:nvPicPr>
            <p:cNvPr id="231" name="Google Shape;231;g3a1fb519be5_0_262"/>
            <p:cNvPicPr preferRelativeResize="0"/>
            <p:nvPr/>
          </p:nvPicPr>
          <p:blipFill rotWithShape="1">
            <a:blip r:embed="rId3">
              <a:alphaModFix/>
            </a:blip>
            <a:srcRect b="-21773" l="0" r="33862" t="0"/>
            <a:stretch/>
          </p:blipFill>
          <p:spPr>
            <a:xfrm>
              <a:off x="881241" y="9989224"/>
              <a:ext cx="3074811" cy="694651"/>
            </a:xfrm>
            <a:prstGeom prst="rect">
              <a:avLst/>
            </a:prstGeom>
            <a:noFill/>
            <a:ln>
              <a:noFill/>
            </a:ln>
          </p:spPr>
        </p:pic>
        <p:pic>
          <p:nvPicPr>
            <p:cNvPr id="232" name="Google Shape;232;g3a1fb519be5_0_262"/>
            <p:cNvPicPr preferRelativeResize="0"/>
            <p:nvPr/>
          </p:nvPicPr>
          <p:blipFill rotWithShape="1">
            <a:blip r:embed="rId4">
              <a:alphaModFix/>
            </a:blip>
            <a:srcRect b="0" l="0" r="0" t="0"/>
            <a:stretch/>
          </p:blipFill>
          <p:spPr>
            <a:xfrm>
              <a:off x="15085613" y="10152570"/>
              <a:ext cx="4138932" cy="243762"/>
            </a:xfrm>
            <a:prstGeom prst="rect">
              <a:avLst/>
            </a:prstGeom>
            <a:noFill/>
            <a:ln>
              <a:noFill/>
            </a:ln>
          </p:spPr>
        </p:pic>
      </p:grpSp>
      <p:pic>
        <p:nvPicPr>
          <p:cNvPr id="233" name="Google Shape;233;g3a1fb519be5_0_262"/>
          <p:cNvPicPr preferRelativeResize="0"/>
          <p:nvPr/>
        </p:nvPicPr>
        <p:blipFill rotWithShape="1">
          <a:blip r:embed="rId5">
            <a:alphaModFix/>
          </a:blip>
          <a:srcRect b="-21773" l="0" r="35429" t="0"/>
          <a:stretch/>
        </p:blipFill>
        <p:spPr>
          <a:xfrm>
            <a:off x="865279" y="10402799"/>
            <a:ext cx="3000294" cy="694651"/>
          </a:xfrm>
          <a:prstGeom prst="rect">
            <a:avLst/>
          </a:prstGeom>
          <a:noFill/>
          <a:ln>
            <a:noFill/>
          </a:ln>
        </p:spPr>
      </p:pic>
      <p:pic>
        <p:nvPicPr>
          <p:cNvPr id="234" name="Google Shape;234;g3a1fb519be5_0_262"/>
          <p:cNvPicPr preferRelativeResize="0"/>
          <p:nvPr/>
        </p:nvPicPr>
        <p:blipFill rotWithShape="1">
          <a:blip r:embed="rId6">
            <a:alphaModFix/>
          </a:blip>
          <a:srcRect b="0" l="0" r="0" t="0"/>
          <a:stretch/>
        </p:blipFill>
        <p:spPr>
          <a:xfrm>
            <a:off x="15085614" y="10629500"/>
            <a:ext cx="4138932" cy="241249"/>
          </a:xfrm>
          <a:prstGeom prst="rect">
            <a:avLst/>
          </a:prstGeom>
          <a:noFill/>
          <a:ln>
            <a:noFill/>
          </a:ln>
        </p:spPr>
      </p:pic>
      <p:sp>
        <p:nvSpPr>
          <p:cNvPr id="235" name="Google Shape;235;g3a1fb519be5_0_262"/>
          <p:cNvSpPr txBox="1"/>
          <p:nvPr/>
        </p:nvSpPr>
        <p:spPr>
          <a:xfrm>
            <a:off x="599875" y="1340550"/>
            <a:ext cx="18690600" cy="35895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US" sz="2800">
                <a:solidFill>
                  <a:schemeClr val="dk1"/>
                </a:solidFill>
                <a:latin typeface="Montserrat"/>
                <a:ea typeface="Montserrat"/>
                <a:cs typeface="Montserrat"/>
                <a:sym typeface="Montserrat"/>
              </a:rPr>
              <a:t>–</a:t>
            </a:r>
            <a:r>
              <a:rPr b="1" lang="en-US" sz="2800">
                <a:solidFill>
                  <a:srgbClr val="025B47"/>
                </a:solidFill>
                <a:latin typeface="Montserrat"/>
                <a:ea typeface="Montserrat"/>
                <a:cs typeface="Montserrat"/>
                <a:sym typeface="Montserrat"/>
              </a:rPr>
              <a:t> O sistema combina produção agrícola com conservação da biodiversidade</a:t>
            </a:r>
            <a:r>
              <a:rPr lang="en-US" sz="2800">
                <a:solidFill>
                  <a:srgbClr val="025B47"/>
                </a:solidFill>
                <a:latin typeface="Montserrat"/>
                <a:ea typeface="Montserrat"/>
                <a:cs typeface="Montserrat"/>
                <a:sym typeface="Montserrat"/>
              </a:rPr>
              <a:t>: o cultivo da erva-mate acontece sob a cobertura da floresta de araucárias, mantendo muitos componentes naturais e espécies associadas.</a:t>
            </a:r>
            <a:r>
              <a:rPr lang="en-US" sz="2800">
                <a:solidFill>
                  <a:srgbClr val="025B47"/>
                </a:solidFill>
                <a:uFill>
                  <a:noFill/>
                </a:uFill>
                <a:latin typeface="Montserrat"/>
                <a:ea typeface="Montserrat"/>
                <a:cs typeface="Montserrat"/>
                <a:sym typeface="Montserrat"/>
                <a:hlinkClick r:id="rId7">
                  <a:extLst>
                    <a:ext uri="{A12FA001-AC4F-418D-AE19-62706E023703}">
                      <ahyp:hlinkClr val="tx"/>
                    </a:ext>
                  </a:extLst>
                </a:hlinkClick>
              </a:rPr>
              <a:t> </a:t>
            </a:r>
            <a:endParaRPr sz="2800">
              <a:solidFill>
                <a:srgbClr val="025B47"/>
              </a:solidFill>
              <a:latin typeface="Montserrat"/>
              <a:ea typeface="Montserrat"/>
              <a:cs typeface="Montserrat"/>
              <a:sym typeface="Montserrat"/>
            </a:endParaRPr>
          </a:p>
          <a:p>
            <a:pPr indent="0" lvl="0" marL="0" rtl="0" algn="just">
              <a:lnSpc>
                <a:spcPct val="115000"/>
              </a:lnSpc>
              <a:spcBef>
                <a:spcPts val="0"/>
              </a:spcBef>
              <a:spcAft>
                <a:spcPts val="0"/>
              </a:spcAft>
              <a:buNone/>
            </a:pPr>
            <a:r>
              <a:rPr lang="en-US" sz="2800">
                <a:solidFill>
                  <a:srgbClr val="025B47"/>
                </a:solidFill>
                <a:latin typeface="Montserrat"/>
                <a:ea typeface="Montserrat"/>
                <a:cs typeface="Montserrat"/>
                <a:sym typeface="Montserrat"/>
              </a:rPr>
              <a:t>– </a:t>
            </a:r>
            <a:r>
              <a:rPr b="1" lang="en-US" sz="2800">
                <a:solidFill>
                  <a:srgbClr val="025B47"/>
                </a:solidFill>
                <a:latin typeface="Montserrat"/>
                <a:ea typeface="Montserrat"/>
                <a:cs typeface="Montserrat"/>
                <a:sym typeface="Montserrat"/>
              </a:rPr>
              <a:t>Integra saberes tradicionais e agricultura familiar:</a:t>
            </a:r>
            <a:r>
              <a:rPr lang="en-US" sz="2800">
                <a:solidFill>
                  <a:srgbClr val="025B47"/>
                </a:solidFill>
                <a:latin typeface="Montserrat"/>
                <a:ea typeface="Montserrat"/>
                <a:cs typeface="Montserrat"/>
                <a:sym typeface="Montserrat"/>
              </a:rPr>
              <a:t> comunidades indígenas e locais mantêm essa prática há gerações, envolvendo manejo agroflorestal, sombra, multitarefa e diversificação.</a:t>
            </a:r>
            <a:r>
              <a:rPr lang="en-US" sz="2800">
                <a:solidFill>
                  <a:srgbClr val="025B47"/>
                </a:solidFill>
                <a:uFill>
                  <a:noFill/>
                </a:uFill>
                <a:latin typeface="Montserrat"/>
                <a:ea typeface="Montserrat"/>
                <a:cs typeface="Montserrat"/>
                <a:sym typeface="Montserrat"/>
                <a:hlinkClick r:id="rId8">
                  <a:extLst>
                    <a:ext uri="{A12FA001-AC4F-418D-AE19-62706E023703}">
                      <ahyp:hlinkClr val="tx"/>
                    </a:ext>
                  </a:extLst>
                </a:hlinkClick>
              </a:rPr>
              <a:t> </a:t>
            </a:r>
            <a:endParaRPr sz="2800" u="sng">
              <a:solidFill>
                <a:srgbClr val="025B47"/>
              </a:solidFill>
              <a:latin typeface="Montserrat"/>
              <a:ea typeface="Montserrat"/>
              <a:cs typeface="Montserrat"/>
              <a:sym typeface="Montserrat"/>
            </a:endParaRPr>
          </a:p>
          <a:p>
            <a:pPr indent="0" lvl="0" marL="0" rtl="0" algn="just">
              <a:lnSpc>
                <a:spcPct val="115000"/>
              </a:lnSpc>
              <a:spcBef>
                <a:spcPts val="0"/>
              </a:spcBef>
              <a:spcAft>
                <a:spcPts val="0"/>
              </a:spcAft>
              <a:buNone/>
            </a:pPr>
            <a:r>
              <a:rPr lang="en-US" sz="2800">
                <a:solidFill>
                  <a:srgbClr val="025B47"/>
                </a:solidFill>
                <a:latin typeface="Montserrat"/>
                <a:ea typeface="Montserrat"/>
                <a:cs typeface="Montserrat"/>
                <a:sym typeface="Montserrat"/>
              </a:rPr>
              <a:t>– </a:t>
            </a:r>
            <a:r>
              <a:rPr b="1" lang="en-US" sz="2800">
                <a:solidFill>
                  <a:srgbClr val="025B47"/>
                </a:solidFill>
                <a:latin typeface="Montserrat"/>
                <a:ea typeface="Montserrat"/>
                <a:cs typeface="Montserrat"/>
                <a:sym typeface="Montserrat"/>
              </a:rPr>
              <a:t>Contribui para sustentabilidade socioambiental:</a:t>
            </a:r>
            <a:r>
              <a:rPr lang="en-US" sz="2800">
                <a:solidFill>
                  <a:srgbClr val="025B47"/>
                </a:solidFill>
                <a:latin typeface="Montserrat"/>
                <a:ea typeface="Montserrat"/>
                <a:cs typeface="Montserrat"/>
                <a:sym typeface="Montserrat"/>
              </a:rPr>
              <a:t> ao evitar monoculturas, proteger solos e florestas e valorizar modos de vida vinculados ao território, o sistema dá exemplo de agroecologia e resiliência.</a:t>
            </a:r>
            <a:endParaRPr sz="2800">
              <a:solidFill>
                <a:srgbClr val="025B47"/>
              </a:solidFill>
              <a:latin typeface="Montserrat"/>
              <a:ea typeface="Montserrat"/>
              <a:cs typeface="Montserrat"/>
              <a:sym typeface="Montserrat"/>
            </a:endParaRPr>
          </a:p>
        </p:txBody>
      </p:sp>
      <p:sp>
        <p:nvSpPr>
          <p:cNvPr id="236" name="Google Shape;236;g3a1fb519be5_0_262"/>
          <p:cNvSpPr txBox="1"/>
          <p:nvPr/>
        </p:nvSpPr>
        <p:spPr>
          <a:xfrm>
            <a:off x="376375" y="5737225"/>
            <a:ext cx="19137600" cy="40851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i="1" lang="en-US" sz="2800">
                <a:solidFill>
                  <a:srgbClr val="025B47"/>
                </a:solidFill>
                <a:latin typeface="Montserrat"/>
                <a:ea typeface="Montserrat"/>
                <a:cs typeface="Montserrat"/>
                <a:sym typeface="Montserrat"/>
              </a:rPr>
              <a:t>– </a:t>
            </a:r>
            <a:r>
              <a:rPr b="1" i="1" lang="en-US" sz="2800">
                <a:solidFill>
                  <a:srgbClr val="025B47"/>
                </a:solidFill>
                <a:latin typeface="Montserrat"/>
                <a:ea typeface="Montserrat"/>
                <a:cs typeface="Montserrat"/>
                <a:sym typeface="Montserrat"/>
              </a:rPr>
              <a:t>The system combines agricultural production with biodiversity conservation:</a:t>
            </a:r>
            <a:r>
              <a:rPr i="1" lang="en-US" sz="2800">
                <a:solidFill>
                  <a:srgbClr val="025B47"/>
                </a:solidFill>
                <a:latin typeface="Montserrat"/>
                <a:ea typeface="Montserrat"/>
                <a:cs typeface="Montserrat"/>
                <a:sym typeface="Montserrat"/>
              </a:rPr>
              <a:t> yerba mate is grown under the cover of araucaria forests, preserving many natural components and associated species.</a:t>
            </a:r>
            <a:endParaRPr i="1" sz="2800">
              <a:solidFill>
                <a:srgbClr val="025B47"/>
              </a:solidFill>
              <a:latin typeface="Montserrat"/>
              <a:ea typeface="Montserrat"/>
              <a:cs typeface="Montserrat"/>
              <a:sym typeface="Montserrat"/>
            </a:endParaRPr>
          </a:p>
          <a:p>
            <a:pPr indent="0" lvl="0" marL="0" rtl="0" algn="just">
              <a:lnSpc>
                <a:spcPct val="115000"/>
              </a:lnSpc>
              <a:spcBef>
                <a:spcPts val="0"/>
              </a:spcBef>
              <a:spcAft>
                <a:spcPts val="0"/>
              </a:spcAft>
              <a:buNone/>
            </a:pPr>
            <a:r>
              <a:rPr i="1" lang="en-US" sz="2800">
                <a:solidFill>
                  <a:srgbClr val="025B47"/>
                </a:solidFill>
                <a:latin typeface="Montserrat"/>
                <a:ea typeface="Montserrat"/>
                <a:cs typeface="Montserrat"/>
                <a:sym typeface="Montserrat"/>
              </a:rPr>
              <a:t> – </a:t>
            </a:r>
            <a:r>
              <a:rPr b="1" i="1" lang="en-US" sz="2800">
                <a:solidFill>
                  <a:srgbClr val="025B47"/>
                </a:solidFill>
                <a:latin typeface="Montserrat"/>
                <a:ea typeface="Montserrat"/>
                <a:cs typeface="Montserrat"/>
                <a:sym typeface="Montserrat"/>
              </a:rPr>
              <a:t>It integrates traditional knowledge and family farming:</a:t>
            </a:r>
            <a:r>
              <a:rPr i="1" lang="en-US" sz="2800">
                <a:solidFill>
                  <a:srgbClr val="025B47"/>
                </a:solidFill>
                <a:latin typeface="Montserrat"/>
                <a:ea typeface="Montserrat"/>
                <a:cs typeface="Montserrat"/>
                <a:sym typeface="Montserrat"/>
              </a:rPr>
              <a:t> indigenous and local communities have maintained this practice for generations, involving agroforestry management, shade, multitasking, and diversification.</a:t>
            </a:r>
            <a:endParaRPr i="1" sz="2800">
              <a:solidFill>
                <a:srgbClr val="025B47"/>
              </a:solidFill>
              <a:latin typeface="Montserrat"/>
              <a:ea typeface="Montserrat"/>
              <a:cs typeface="Montserrat"/>
              <a:sym typeface="Montserrat"/>
            </a:endParaRPr>
          </a:p>
          <a:p>
            <a:pPr indent="0" lvl="0" marL="0" rtl="0" algn="just">
              <a:lnSpc>
                <a:spcPct val="115000"/>
              </a:lnSpc>
              <a:spcBef>
                <a:spcPts val="0"/>
              </a:spcBef>
              <a:spcAft>
                <a:spcPts val="0"/>
              </a:spcAft>
              <a:buNone/>
            </a:pPr>
            <a:r>
              <a:rPr i="1" lang="en-US" sz="2800">
                <a:solidFill>
                  <a:srgbClr val="025B47"/>
                </a:solidFill>
                <a:latin typeface="Montserrat"/>
                <a:ea typeface="Montserrat"/>
                <a:cs typeface="Montserrat"/>
                <a:sym typeface="Montserrat"/>
              </a:rPr>
              <a:t>– </a:t>
            </a:r>
            <a:r>
              <a:rPr b="1" i="1" lang="en-US" sz="2800">
                <a:solidFill>
                  <a:srgbClr val="025B47"/>
                </a:solidFill>
                <a:latin typeface="Montserrat"/>
                <a:ea typeface="Montserrat"/>
                <a:cs typeface="Montserrat"/>
                <a:sym typeface="Montserrat"/>
              </a:rPr>
              <a:t>It contributes to socio-environmental sustainability: </a:t>
            </a:r>
            <a:r>
              <a:rPr i="1" lang="en-US" sz="2800">
                <a:solidFill>
                  <a:srgbClr val="025B47"/>
                </a:solidFill>
                <a:latin typeface="Montserrat"/>
                <a:ea typeface="Montserrat"/>
                <a:cs typeface="Montserrat"/>
                <a:sym typeface="Montserrat"/>
              </a:rPr>
              <a:t>by avoiding monocultures, protecting soils and forests, and valuing ways of life linked to the territory, the system sets an example of agroecology and resilience.</a:t>
            </a:r>
            <a:endParaRPr i="1" sz="2800">
              <a:solidFill>
                <a:srgbClr val="025B47"/>
              </a:solidFill>
              <a:latin typeface="Montserrat"/>
              <a:ea typeface="Montserrat"/>
              <a:cs typeface="Montserrat"/>
              <a:sym typeface="Montserrat"/>
            </a:endParaRPr>
          </a:p>
        </p:txBody>
      </p:sp>
      <p:pic>
        <p:nvPicPr>
          <p:cNvPr id="237" name="Google Shape;237;g3a1fb519be5_0_262"/>
          <p:cNvPicPr preferRelativeResize="0"/>
          <p:nvPr/>
        </p:nvPicPr>
        <p:blipFill rotWithShape="1">
          <a:blip r:embed="rId9">
            <a:alphaModFix/>
          </a:blip>
          <a:srcRect b="0" l="0" r="0" t="0"/>
          <a:stretch/>
        </p:blipFill>
        <p:spPr>
          <a:xfrm rot="-7659700">
            <a:off x="161120" y="1744311"/>
            <a:ext cx="5252194" cy="7905934"/>
          </a:xfrm>
          <a:prstGeom prst="rect">
            <a:avLst/>
          </a:prstGeom>
          <a:noFill/>
          <a:ln>
            <a:noFill/>
          </a:ln>
        </p:spPr>
      </p:pic>
      <p:pic>
        <p:nvPicPr>
          <p:cNvPr id="238" name="Google Shape;238;g3a1fb519be5_0_262"/>
          <p:cNvPicPr preferRelativeResize="0"/>
          <p:nvPr/>
        </p:nvPicPr>
        <p:blipFill rotWithShape="1">
          <a:blip r:embed="rId9">
            <a:alphaModFix/>
          </a:blip>
          <a:srcRect b="0" l="0" r="0" t="0"/>
          <a:stretch/>
        </p:blipFill>
        <p:spPr>
          <a:xfrm rot="-2143764">
            <a:off x="13842371" y="-294790"/>
            <a:ext cx="5252195" cy="7905934"/>
          </a:xfrm>
          <a:prstGeom prst="rect">
            <a:avLst/>
          </a:prstGeom>
          <a:noFill/>
          <a:ln>
            <a:noFill/>
          </a:ln>
        </p:spPr>
      </p:pic>
      <p:sp>
        <p:nvSpPr>
          <p:cNvPr id="239" name="Google Shape;239;g3a1fb519be5_0_262"/>
          <p:cNvSpPr txBox="1"/>
          <p:nvPr/>
        </p:nvSpPr>
        <p:spPr>
          <a:xfrm>
            <a:off x="9214875" y="4512700"/>
            <a:ext cx="17043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5000">
                <a:latin typeface="Calibri"/>
                <a:ea typeface="Calibri"/>
                <a:cs typeface="Calibri"/>
                <a:sym typeface="Calibri"/>
              </a:rPr>
              <a:t> </a:t>
            </a:r>
            <a:r>
              <a:rPr lang="en-US" sz="6400">
                <a:solidFill>
                  <a:srgbClr val="F27C03"/>
                </a:solidFill>
                <a:latin typeface="Calibri"/>
                <a:ea typeface="Calibri"/>
                <a:cs typeface="Calibri"/>
                <a:sym typeface="Calibri"/>
              </a:rPr>
              <a:t>. . . </a:t>
            </a:r>
            <a:endParaRPr sz="6400">
              <a:solidFill>
                <a:srgbClr val="F27C03"/>
              </a:solidFill>
              <a:latin typeface="Calibri"/>
              <a:ea typeface="Calibri"/>
              <a:cs typeface="Calibri"/>
              <a:sym typeface="Calibri"/>
            </a:endParaRPr>
          </a:p>
        </p:txBody>
      </p:sp>
      <p:sp>
        <p:nvSpPr>
          <p:cNvPr id="240" name="Google Shape;240;g3a1fb519be5_0_262"/>
          <p:cNvSpPr txBox="1"/>
          <p:nvPr/>
        </p:nvSpPr>
        <p:spPr>
          <a:xfrm>
            <a:off x="1936850" y="356525"/>
            <a:ext cx="16232100" cy="800400"/>
          </a:xfrm>
          <a:prstGeom prst="rect">
            <a:avLst/>
          </a:prstGeom>
          <a:noFill/>
          <a:ln>
            <a:noFill/>
          </a:ln>
        </p:spPr>
        <p:txBody>
          <a:bodyPr anchorCtr="0" anchor="t" bIns="91425" lIns="91425" spcFirstLastPara="1" rIns="91425" wrap="square" tIns="91425">
            <a:spAutoFit/>
          </a:bodyPr>
          <a:lstStyle/>
          <a:p>
            <a:pPr indent="0" lvl="0" marL="0" marR="5080" rtl="0" algn="l">
              <a:lnSpc>
                <a:spcPct val="100200"/>
              </a:lnSpc>
              <a:spcBef>
                <a:spcPts val="0"/>
              </a:spcBef>
              <a:spcAft>
                <a:spcPts val="0"/>
              </a:spcAft>
              <a:buNone/>
            </a:pPr>
            <a:r>
              <a:rPr b="1" lang="en-US" sz="4000">
                <a:solidFill>
                  <a:srgbClr val="F58220"/>
                </a:solidFill>
                <a:latin typeface="Montserrat"/>
                <a:ea typeface="Montserrat"/>
                <a:cs typeface="Montserrat"/>
                <a:sym typeface="Montserrat"/>
              </a:rPr>
              <a:t>A ERVA-MATE SOMBREADA / </a:t>
            </a:r>
            <a:r>
              <a:rPr b="1" i="1" lang="en-US" sz="4000">
                <a:solidFill>
                  <a:srgbClr val="F58220"/>
                </a:solidFill>
                <a:latin typeface="Montserrat"/>
                <a:ea typeface="Montserrat"/>
                <a:cs typeface="Montserrat"/>
                <a:sym typeface="Montserrat"/>
              </a:rPr>
              <a:t>SHADE GROWN YERBA MATE</a:t>
            </a:r>
            <a:endParaRPr b="1" i="1" sz="3100">
              <a:solidFill>
                <a:srgbClr val="E69138"/>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4B473"/>
        </a:solidFill>
      </p:bgPr>
    </p:bg>
    <p:spTree>
      <p:nvGrpSpPr>
        <p:cNvPr id="244" name="Shape 244"/>
        <p:cNvGrpSpPr/>
        <p:nvPr/>
      </p:nvGrpSpPr>
      <p:grpSpPr>
        <a:xfrm>
          <a:off x="0" y="0"/>
          <a:ext cx="0" cy="0"/>
          <a:chOff x="0" y="0"/>
          <a:chExt cx="0" cy="0"/>
        </a:xfrm>
      </p:grpSpPr>
      <p:pic>
        <p:nvPicPr>
          <p:cNvPr id="245" name="Google Shape;245;g3a1fb519be5_0_139"/>
          <p:cNvPicPr preferRelativeResize="0"/>
          <p:nvPr/>
        </p:nvPicPr>
        <p:blipFill rotWithShape="1">
          <a:blip r:embed="rId3">
            <a:alphaModFix/>
          </a:blip>
          <a:srcRect b="0" l="0" r="0" t="0"/>
          <a:stretch/>
        </p:blipFill>
        <p:spPr>
          <a:xfrm>
            <a:off x="14979763" y="10697095"/>
            <a:ext cx="4138932" cy="243762"/>
          </a:xfrm>
          <a:prstGeom prst="rect">
            <a:avLst/>
          </a:prstGeom>
          <a:noFill/>
          <a:ln>
            <a:noFill/>
          </a:ln>
        </p:spPr>
      </p:pic>
      <p:cxnSp>
        <p:nvCxnSpPr>
          <p:cNvPr id="246" name="Google Shape;246;g3a1fb519be5_0_139"/>
          <p:cNvCxnSpPr/>
          <p:nvPr/>
        </p:nvCxnSpPr>
        <p:spPr>
          <a:xfrm>
            <a:off x="27125" y="387550"/>
            <a:ext cx="20094300" cy="42900"/>
          </a:xfrm>
          <a:prstGeom prst="straightConnector1">
            <a:avLst/>
          </a:prstGeom>
          <a:noFill/>
          <a:ln cap="flat" cmpd="sng" w="28575">
            <a:solidFill>
              <a:schemeClr val="lt1"/>
            </a:solidFill>
            <a:prstDash val="solid"/>
            <a:round/>
            <a:headEnd len="med" w="med" type="none"/>
            <a:tailEnd len="med" w="med" type="none"/>
          </a:ln>
        </p:spPr>
      </p:cxnSp>
      <p:cxnSp>
        <p:nvCxnSpPr>
          <p:cNvPr id="247" name="Google Shape;247;g3a1fb519be5_0_139"/>
          <p:cNvCxnSpPr/>
          <p:nvPr/>
        </p:nvCxnSpPr>
        <p:spPr>
          <a:xfrm>
            <a:off x="55625" y="1531450"/>
            <a:ext cx="20037300" cy="14400"/>
          </a:xfrm>
          <a:prstGeom prst="straightConnector1">
            <a:avLst/>
          </a:prstGeom>
          <a:noFill/>
          <a:ln cap="flat" cmpd="sng" w="28575">
            <a:solidFill>
              <a:schemeClr val="lt1"/>
            </a:solidFill>
            <a:prstDash val="solid"/>
            <a:round/>
            <a:headEnd len="med" w="med" type="none"/>
            <a:tailEnd len="med" w="med" type="none"/>
          </a:ln>
        </p:spPr>
      </p:cxnSp>
      <p:sp>
        <p:nvSpPr>
          <p:cNvPr id="248" name="Google Shape;248;g3a1fb519be5_0_139"/>
          <p:cNvSpPr txBox="1"/>
          <p:nvPr/>
        </p:nvSpPr>
        <p:spPr>
          <a:xfrm>
            <a:off x="1033150" y="1917588"/>
            <a:ext cx="6780900" cy="3693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800"/>
              </a:spcBef>
              <a:spcAft>
                <a:spcPts val="2400"/>
              </a:spcAft>
              <a:buNone/>
            </a:pPr>
            <a:r>
              <a:t/>
            </a:r>
            <a:endParaRPr sz="1200">
              <a:solidFill>
                <a:srgbClr val="0A0A0A"/>
              </a:solidFill>
              <a:highlight>
                <a:srgbClr val="E5EDFF"/>
              </a:highlight>
              <a:latin typeface="Roboto"/>
              <a:ea typeface="Roboto"/>
              <a:cs typeface="Roboto"/>
              <a:sym typeface="Roboto"/>
            </a:endParaRPr>
          </a:p>
        </p:txBody>
      </p:sp>
      <p:sp>
        <p:nvSpPr>
          <p:cNvPr id="249" name="Google Shape;249;g3a1fb519be5_0_139"/>
          <p:cNvSpPr txBox="1"/>
          <p:nvPr/>
        </p:nvSpPr>
        <p:spPr>
          <a:xfrm>
            <a:off x="10595475" y="1740450"/>
            <a:ext cx="7972200" cy="9297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i="1" lang="en-US" sz="2600">
                <a:solidFill>
                  <a:srgbClr val="025C47"/>
                </a:solidFill>
                <a:latin typeface="Montserrat"/>
                <a:ea typeface="Montserrat"/>
                <a:cs typeface="Montserrat"/>
                <a:sym typeface="Montserrat"/>
              </a:rPr>
              <a:t>Cresol is a cooperative financial institution that is heavily involved in the yerba mate production chain, especially in southern Brazil, through:</a:t>
            </a:r>
            <a:endParaRPr i="1" sz="2600">
              <a:solidFill>
                <a:srgbClr val="025C47"/>
              </a:solidFill>
              <a:latin typeface="Montserrat"/>
              <a:ea typeface="Montserrat"/>
              <a:cs typeface="Montserrat"/>
              <a:sym typeface="Montserrat"/>
            </a:endParaRPr>
          </a:p>
          <a:p>
            <a:pPr indent="0" lvl="0" marL="0" rtl="0" algn="just">
              <a:spcBef>
                <a:spcPts val="1000"/>
              </a:spcBef>
              <a:spcAft>
                <a:spcPts val="0"/>
              </a:spcAft>
              <a:buClr>
                <a:schemeClr val="dk1"/>
              </a:buClr>
              <a:buSzPts val="1100"/>
              <a:buFont typeface="Arial"/>
              <a:buNone/>
            </a:pPr>
            <a:r>
              <a:rPr b="1" i="1" lang="en-US" sz="2600">
                <a:solidFill>
                  <a:srgbClr val="025C47"/>
                </a:solidFill>
                <a:latin typeface="Montserrat"/>
                <a:ea typeface="Montserrat"/>
                <a:cs typeface="Montserrat"/>
                <a:sym typeface="Montserrat"/>
              </a:rPr>
              <a:t>Support for Producers</a:t>
            </a:r>
            <a:r>
              <a:rPr i="1" lang="en-US" sz="2600">
                <a:solidFill>
                  <a:srgbClr val="025C47"/>
                </a:solidFill>
                <a:latin typeface="Montserrat"/>
                <a:ea typeface="Montserrat"/>
                <a:cs typeface="Montserrat"/>
                <a:sym typeface="Montserrat"/>
              </a:rPr>
              <a:t>: Cresol offers financial solutions and support to agribusinesses and family farmers who grow yerba mate, including those who use the shaded system (traditional agroforestry).</a:t>
            </a:r>
            <a:endParaRPr i="1" sz="2600">
              <a:solidFill>
                <a:srgbClr val="025C47"/>
              </a:solidFill>
              <a:latin typeface="Montserrat"/>
              <a:ea typeface="Montserrat"/>
              <a:cs typeface="Montserrat"/>
              <a:sym typeface="Montserrat"/>
            </a:endParaRPr>
          </a:p>
          <a:p>
            <a:pPr indent="0" lvl="0" marL="0" rtl="0" algn="just">
              <a:spcBef>
                <a:spcPts val="1000"/>
              </a:spcBef>
              <a:spcAft>
                <a:spcPts val="0"/>
              </a:spcAft>
              <a:buClr>
                <a:schemeClr val="dk1"/>
              </a:buClr>
              <a:buSzPts val="1100"/>
              <a:buFont typeface="Arial"/>
              <a:buNone/>
            </a:pPr>
            <a:r>
              <a:rPr b="1" i="1" lang="en-US" sz="2600">
                <a:solidFill>
                  <a:srgbClr val="025C47"/>
                </a:solidFill>
                <a:latin typeface="Montserrat"/>
                <a:ea typeface="Montserrat"/>
                <a:cs typeface="Montserrat"/>
                <a:sym typeface="Montserrat"/>
              </a:rPr>
              <a:t>Encouraging Sustainable Practices:</a:t>
            </a:r>
            <a:r>
              <a:rPr i="1" lang="en-US" sz="2600">
                <a:solidFill>
                  <a:srgbClr val="025C47"/>
                </a:solidFill>
                <a:latin typeface="Montserrat"/>
                <a:ea typeface="Montserrat"/>
                <a:cs typeface="Montserrat"/>
                <a:sym typeface="Montserrat"/>
              </a:rPr>
              <a:t> The cooperative encourages good environmental practices and the transition to organic and agroforestry systems in yerba mate production, aligning itself with sustainability principles.</a:t>
            </a:r>
            <a:endParaRPr i="1" sz="2600">
              <a:solidFill>
                <a:srgbClr val="025C47"/>
              </a:solidFill>
              <a:latin typeface="Montserrat"/>
              <a:ea typeface="Montserrat"/>
              <a:cs typeface="Montserrat"/>
              <a:sym typeface="Montserrat"/>
            </a:endParaRPr>
          </a:p>
          <a:p>
            <a:pPr indent="0" lvl="0" marL="0" rtl="0" algn="just">
              <a:spcBef>
                <a:spcPts val="1000"/>
              </a:spcBef>
              <a:spcAft>
                <a:spcPts val="0"/>
              </a:spcAft>
              <a:buClr>
                <a:schemeClr val="dk1"/>
              </a:buClr>
              <a:buSzPts val="1100"/>
              <a:buFont typeface="Arial"/>
              <a:buNone/>
            </a:pPr>
            <a:r>
              <a:rPr b="1" i="1" lang="en-US" sz="2600">
                <a:solidFill>
                  <a:srgbClr val="025C47"/>
                </a:solidFill>
                <a:latin typeface="Montserrat"/>
                <a:ea typeface="Montserrat"/>
                <a:cs typeface="Montserrat"/>
                <a:sym typeface="Montserrat"/>
              </a:rPr>
              <a:t>Partnerships and Events: </a:t>
            </a:r>
            <a:r>
              <a:rPr i="1" lang="en-US" sz="2600">
                <a:solidFill>
                  <a:srgbClr val="025C47"/>
                </a:solidFill>
                <a:latin typeface="Montserrat"/>
                <a:ea typeface="Montserrat"/>
                <a:cs typeface="Montserrat"/>
                <a:sym typeface="Montserrat"/>
              </a:rPr>
              <a:t>Cresol participates in events, fairs, and programs related to shade-grown yerba mate and has partnerships with entities such as Embrapa and Solidaridad to promote the sustainable development of this crop.</a:t>
            </a:r>
            <a:endParaRPr i="1" sz="2600">
              <a:solidFill>
                <a:srgbClr val="025C47"/>
              </a:solidFill>
              <a:latin typeface="Montserrat"/>
              <a:ea typeface="Montserrat"/>
              <a:cs typeface="Montserrat"/>
              <a:sym typeface="Montserrat"/>
            </a:endParaRPr>
          </a:p>
          <a:p>
            <a:pPr indent="0" lvl="0" marL="0" rtl="0" algn="l">
              <a:spcBef>
                <a:spcPts val="0"/>
              </a:spcBef>
              <a:spcAft>
                <a:spcPts val="0"/>
              </a:spcAft>
              <a:buNone/>
            </a:pPr>
            <a:r>
              <a:t/>
            </a:r>
            <a:endParaRPr i="1" sz="2100">
              <a:latin typeface="Montserrat"/>
              <a:ea typeface="Montserrat"/>
              <a:cs typeface="Montserrat"/>
              <a:sym typeface="Montserrat"/>
            </a:endParaRPr>
          </a:p>
        </p:txBody>
      </p:sp>
      <p:sp>
        <p:nvSpPr>
          <p:cNvPr id="250" name="Google Shape;250;g3a1fb519be5_0_139"/>
          <p:cNvSpPr txBox="1"/>
          <p:nvPr/>
        </p:nvSpPr>
        <p:spPr>
          <a:xfrm>
            <a:off x="709475" y="1740450"/>
            <a:ext cx="8200500" cy="8850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lang="en-US" sz="2600">
                <a:solidFill>
                  <a:srgbClr val="025B47"/>
                </a:solidFill>
                <a:latin typeface="Montserrat"/>
                <a:ea typeface="Montserrat"/>
                <a:cs typeface="Montserrat"/>
                <a:sym typeface="Montserrat"/>
              </a:rPr>
              <a:t>A Cresol é uma instituição financeira cooperativa fortemente envolvida na cadeia produtiva da erva-mate, especialmente no sul do Brasil, por meio de:</a:t>
            </a:r>
            <a:endParaRPr sz="2600">
              <a:solidFill>
                <a:srgbClr val="025B47"/>
              </a:solidFill>
              <a:latin typeface="Montserrat"/>
              <a:ea typeface="Montserrat"/>
              <a:cs typeface="Montserrat"/>
              <a:sym typeface="Montserrat"/>
            </a:endParaRPr>
          </a:p>
          <a:p>
            <a:pPr indent="0" lvl="0" marL="0" rtl="0" algn="just">
              <a:spcBef>
                <a:spcPts val="1000"/>
              </a:spcBef>
              <a:spcAft>
                <a:spcPts val="0"/>
              </a:spcAft>
              <a:buClr>
                <a:schemeClr val="dk1"/>
              </a:buClr>
              <a:buSzPts val="1100"/>
              <a:buFont typeface="Arial"/>
              <a:buNone/>
            </a:pPr>
            <a:r>
              <a:rPr b="1" lang="en-US" sz="2600">
                <a:solidFill>
                  <a:srgbClr val="025B47"/>
                </a:solidFill>
                <a:latin typeface="Montserrat"/>
                <a:ea typeface="Montserrat"/>
                <a:cs typeface="Montserrat"/>
                <a:sym typeface="Montserrat"/>
              </a:rPr>
              <a:t>Apoio aos produtores:</a:t>
            </a:r>
            <a:r>
              <a:rPr lang="en-US" sz="2600">
                <a:solidFill>
                  <a:srgbClr val="025B47"/>
                </a:solidFill>
                <a:latin typeface="Montserrat"/>
                <a:ea typeface="Montserrat"/>
                <a:cs typeface="Montserrat"/>
                <a:sym typeface="Montserrat"/>
              </a:rPr>
              <a:t> a Cresol oferece soluções financeiras e apoio à agronegócios e agricultores familiares que cultivam erva-mate, incluindo aqueles que utilizam o sistema de sombreamento (agrofloresta tradicional).</a:t>
            </a:r>
            <a:endParaRPr sz="2600">
              <a:solidFill>
                <a:srgbClr val="025B47"/>
              </a:solidFill>
              <a:latin typeface="Montserrat"/>
              <a:ea typeface="Montserrat"/>
              <a:cs typeface="Montserrat"/>
              <a:sym typeface="Montserrat"/>
            </a:endParaRPr>
          </a:p>
          <a:p>
            <a:pPr indent="0" lvl="0" marL="0" rtl="0" algn="just">
              <a:spcBef>
                <a:spcPts val="1000"/>
              </a:spcBef>
              <a:spcAft>
                <a:spcPts val="0"/>
              </a:spcAft>
              <a:buClr>
                <a:schemeClr val="dk1"/>
              </a:buClr>
              <a:buSzPts val="1100"/>
              <a:buFont typeface="Arial"/>
              <a:buNone/>
            </a:pPr>
            <a:r>
              <a:rPr b="1" lang="en-US" sz="2600">
                <a:solidFill>
                  <a:srgbClr val="025B47"/>
                </a:solidFill>
                <a:latin typeface="Montserrat"/>
                <a:ea typeface="Montserrat"/>
                <a:cs typeface="Montserrat"/>
                <a:sym typeface="Montserrat"/>
              </a:rPr>
              <a:t>Incentivo a práticas sustentáveis:</a:t>
            </a:r>
            <a:r>
              <a:rPr lang="en-US" sz="2600">
                <a:solidFill>
                  <a:srgbClr val="025B47"/>
                </a:solidFill>
                <a:latin typeface="Montserrat"/>
                <a:ea typeface="Montserrat"/>
                <a:cs typeface="Montserrat"/>
                <a:sym typeface="Montserrat"/>
              </a:rPr>
              <a:t> a cooperativa incentiva boas práticas ambientais e a transição para sistemas orgânicos e agroflorestais na produção de erva-mate, alinhando-se aos princípios de sustentabilidade.</a:t>
            </a:r>
            <a:endParaRPr sz="2600">
              <a:solidFill>
                <a:srgbClr val="025B47"/>
              </a:solidFill>
              <a:latin typeface="Montserrat"/>
              <a:ea typeface="Montserrat"/>
              <a:cs typeface="Montserrat"/>
              <a:sym typeface="Montserrat"/>
            </a:endParaRPr>
          </a:p>
          <a:p>
            <a:pPr indent="0" lvl="0" marL="0" rtl="0" algn="just">
              <a:spcBef>
                <a:spcPts val="1000"/>
              </a:spcBef>
              <a:spcAft>
                <a:spcPts val="0"/>
              </a:spcAft>
              <a:buClr>
                <a:schemeClr val="dk1"/>
              </a:buClr>
              <a:buSzPts val="1100"/>
              <a:buFont typeface="Arial"/>
              <a:buNone/>
            </a:pPr>
            <a:r>
              <a:rPr b="1" lang="en-US" sz="2600">
                <a:solidFill>
                  <a:srgbClr val="025B47"/>
                </a:solidFill>
                <a:latin typeface="Montserrat"/>
                <a:ea typeface="Montserrat"/>
                <a:cs typeface="Montserrat"/>
                <a:sym typeface="Montserrat"/>
              </a:rPr>
              <a:t>Parcerias e eventos:</a:t>
            </a:r>
            <a:r>
              <a:rPr lang="en-US" sz="2600">
                <a:solidFill>
                  <a:srgbClr val="025B47"/>
                </a:solidFill>
                <a:latin typeface="Montserrat"/>
                <a:ea typeface="Montserrat"/>
                <a:cs typeface="Montserrat"/>
                <a:sym typeface="Montserrat"/>
              </a:rPr>
              <a:t> a Cresol participa de eventos, feiras e programas relacionados à erva-mate cultivada à sombra e tem parcerias com entidades como a Embrapa e a Solidaridad para promover o desenvolvimento sustentável dessa cultura.</a:t>
            </a:r>
            <a:endParaRPr sz="2600">
              <a:solidFill>
                <a:srgbClr val="025B47"/>
              </a:solidFill>
              <a:latin typeface="Montserrat"/>
              <a:ea typeface="Montserrat"/>
              <a:cs typeface="Montserrat"/>
              <a:sym typeface="Montserrat"/>
            </a:endParaRPr>
          </a:p>
          <a:p>
            <a:pPr indent="0" lvl="0" marL="0" rtl="0" algn="l">
              <a:spcBef>
                <a:spcPts val="0"/>
              </a:spcBef>
              <a:spcAft>
                <a:spcPts val="0"/>
              </a:spcAft>
              <a:buNone/>
            </a:pPr>
            <a:r>
              <a:t/>
            </a:r>
            <a:endParaRPr sz="1800">
              <a:latin typeface="Montserrat"/>
              <a:ea typeface="Montserrat"/>
              <a:cs typeface="Montserrat"/>
              <a:sym typeface="Montserrat"/>
            </a:endParaRPr>
          </a:p>
        </p:txBody>
      </p:sp>
      <p:pic>
        <p:nvPicPr>
          <p:cNvPr id="251" name="Google Shape;251;g3a1fb519be5_0_139"/>
          <p:cNvPicPr preferRelativeResize="0"/>
          <p:nvPr/>
        </p:nvPicPr>
        <p:blipFill rotWithShape="1">
          <a:blip r:embed="rId4">
            <a:alphaModFix/>
          </a:blip>
          <a:srcRect b="0" l="0" r="0" t="0"/>
          <a:stretch/>
        </p:blipFill>
        <p:spPr>
          <a:xfrm rot="-7659700">
            <a:off x="1797508" y="282711"/>
            <a:ext cx="5252194" cy="7905934"/>
          </a:xfrm>
          <a:prstGeom prst="rect">
            <a:avLst/>
          </a:prstGeom>
          <a:noFill/>
          <a:ln>
            <a:noFill/>
          </a:ln>
        </p:spPr>
      </p:pic>
      <p:sp>
        <p:nvSpPr>
          <p:cNvPr id="252" name="Google Shape;252;g3a1fb519be5_0_139"/>
          <p:cNvSpPr txBox="1"/>
          <p:nvPr/>
        </p:nvSpPr>
        <p:spPr>
          <a:xfrm>
            <a:off x="9717025" y="10349875"/>
            <a:ext cx="71400" cy="1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Calibri"/>
              <a:ea typeface="Calibri"/>
              <a:cs typeface="Calibri"/>
              <a:sym typeface="Calibri"/>
            </a:endParaRPr>
          </a:p>
        </p:txBody>
      </p:sp>
      <p:pic>
        <p:nvPicPr>
          <p:cNvPr id="253" name="Google Shape;253;g3a1fb519be5_0_139"/>
          <p:cNvPicPr preferRelativeResize="0"/>
          <p:nvPr/>
        </p:nvPicPr>
        <p:blipFill rotWithShape="1">
          <a:blip r:embed="rId4">
            <a:alphaModFix/>
          </a:blip>
          <a:srcRect b="0" l="0" r="0" t="0"/>
          <a:stretch/>
        </p:blipFill>
        <p:spPr>
          <a:xfrm rot="-3671220">
            <a:off x="13447447" y="-2313040"/>
            <a:ext cx="5252191" cy="7905935"/>
          </a:xfrm>
          <a:prstGeom prst="rect">
            <a:avLst/>
          </a:prstGeom>
          <a:noFill/>
          <a:ln>
            <a:noFill/>
          </a:ln>
        </p:spPr>
      </p:pic>
      <p:sp>
        <p:nvSpPr>
          <p:cNvPr id="254" name="Google Shape;254;g3a1fb519be5_0_139"/>
          <p:cNvSpPr txBox="1"/>
          <p:nvPr/>
        </p:nvSpPr>
        <p:spPr>
          <a:xfrm>
            <a:off x="5762375" y="542350"/>
            <a:ext cx="82005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500">
                <a:solidFill>
                  <a:srgbClr val="025B47"/>
                </a:solidFill>
                <a:latin typeface="Montserrat"/>
                <a:ea typeface="Montserrat"/>
                <a:cs typeface="Montserrat"/>
                <a:sym typeface="Montserrat"/>
              </a:rPr>
              <a:t>A CRESOL E A ERVA-MATE</a:t>
            </a:r>
            <a:endParaRPr b="1" sz="4500">
              <a:solidFill>
                <a:srgbClr val="025B47"/>
              </a:solidFill>
              <a:latin typeface="Montserrat"/>
              <a:ea typeface="Montserrat"/>
              <a:cs typeface="Montserrat"/>
              <a:sym typeface="Montserrat"/>
            </a:endParaRPr>
          </a:p>
        </p:txBody>
      </p:sp>
      <p:pic>
        <p:nvPicPr>
          <p:cNvPr id="255" name="Google Shape;255;g3a1fb519be5_0_139"/>
          <p:cNvPicPr preferRelativeResize="0"/>
          <p:nvPr/>
        </p:nvPicPr>
        <p:blipFill>
          <a:blip r:embed="rId5">
            <a:alphaModFix/>
          </a:blip>
          <a:stretch>
            <a:fillRect/>
          </a:stretch>
        </p:blipFill>
        <p:spPr>
          <a:xfrm>
            <a:off x="469575" y="10388400"/>
            <a:ext cx="2628350" cy="522925"/>
          </a:xfrm>
          <a:prstGeom prst="rect">
            <a:avLst/>
          </a:prstGeom>
          <a:noFill/>
          <a:ln>
            <a:noFill/>
          </a:ln>
        </p:spPr>
      </p:pic>
      <p:pic>
        <p:nvPicPr>
          <p:cNvPr id="256" name="Google Shape;256;g3a1fb519be5_0_139"/>
          <p:cNvPicPr preferRelativeResize="0"/>
          <p:nvPr/>
        </p:nvPicPr>
        <p:blipFill>
          <a:blip r:embed="rId6">
            <a:alphaModFix/>
          </a:blip>
          <a:stretch>
            <a:fillRect/>
          </a:stretch>
        </p:blipFill>
        <p:spPr>
          <a:xfrm>
            <a:off x="4415825" y="432300"/>
            <a:ext cx="1081037" cy="1113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0" name="Shape 260"/>
        <p:cNvGrpSpPr/>
        <p:nvPr/>
      </p:nvGrpSpPr>
      <p:grpSpPr>
        <a:xfrm>
          <a:off x="0" y="0"/>
          <a:ext cx="0" cy="0"/>
          <a:chOff x="0" y="0"/>
          <a:chExt cx="0" cy="0"/>
        </a:xfrm>
      </p:grpSpPr>
      <p:sp>
        <p:nvSpPr>
          <p:cNvPr id="261" name="Google Shape;261;g3a1fb519be5_0_147"/>
          <p:cNvSpPr/>
          <p:nvPr/>
        </p:nvSpPr>
        <p:spPr>
          <a:xfrm>
            <a:off x="-55312" y="-25"/>
            <a:ext cx="20216400" cy="11309400"/>
          </a:xfrm>
          <a:prstGeom prst="rect">
            <a:avLst/>
          </a:prstGeom>
          <a:solidFill>
            <a:srgbClr val="005C46"/>
          </a:solidFill>
          <a:ln cap="flat" cmpd="sng" w="25400">
            <a:solidFill>
              <a:srgbClr val="005C46"/>
            </a:solidFill>
            <a:prstDash val="solid"/>
            <a:round/>
            <a:headEnd len="sm" w="sm" type="none"/>
            <a:tailEnd len="sm" w="sm" type="none"/>
          </a:ln>
        </p:spPr>
        <p:txBody>
          <a:bodyPr anchorCtr="0" anchor="ctr" bIns="45700" lIns="91425" spcFirstLastPara="1" rIns="91425" wrap="square" tIns="45700">
            <a:noAutofit/>
          </a:bodyPr>
          <a:lstStyle/>
          <a:p>
            <a:pPr indent="0" lvl="0" marL="0" rtl="0" algn="just">
              <a:spcBef>
                <a:spcPts val="0"/>
              </a:spcBef>
              <a:spcAft>
                <a:spcPts val="0"/>
              </a:spcAft>
              <a:buNone/>
            </a:pPr>
            <a:r>
              <a:t/>
            </a:r>
            <a:endParaRPr sz="3500">
              <a:solidFill>
                <a:srgbClr val="EE8122"/>
              </a:solidFill>
            </a:endParaRPr>
          </a:p>
        </p:txBody>
      </p:sp>
      <p:pic>
        <p:nvPicPr>
          <p:cNvPr id="262" name="Google Shape;262;g3a1fb519be5_0_147"/>
          <p:cNvPicPr preferRelativeResize="0"/>
          <p:nvPr/>
        </p:nvPicPr>
        <p:blipFill rotWithShape="1">
          <a:blip r:embed="rId3">
            <a:alphaModFix/>
          </a:blip>
          <a:srcRect b="6244" l="11685" r="12135" t="7867"/>
          <a:stretch/>
        </p:blipFill>
        <p:spPr>
          <a:xfrm>
            <a:off x="11580975" y="896450"/>
            <a:ext cx="8262725" cy="9316550"/>
          </a:xfrm>
          <a:prstGeom prst="rect">
            <a:avLst/>
          </a:prstGeom>
          <a:noFill/>
          <a:ln>
            <a:noFill/>
          </a:ln>
        </p:spPr>
      </p:pic>
      <p:sp>
        <p:nvSpPr>
          <p:cNvPr id="263" name="Google Shape;263;g3a1fb519be5_0_147"/>
          <p:cNvSpPr/>
          <p:nvPr/>
        </p:nvSpPr>
        <p:spPr>
          <a:xfrm>
            <a:off x="6148425" y="9000287"/>
            <a:ext cx="5782536" cy="1317222"/>
          </a:xfrm>
          <a:prstGeom prst="flowChartTerminator">
            <a:avLst/>
          </a:prstGeom>
          <a:solidFill>
            <a:srgbClr val="025B47"/>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3200">
                <a:solidFill>
                  <a:schemeClr val="lt1"/>
                </a:solidFill>
                <a:latin typeface="Montserrat"/>
                <a:ea typeface="Montserrat"/>
                <a:cs typeface="Montserrat"/>
                <a:sym typeface="Montserrat"/>
              </a:rPr>
              <a:t>      Estados</a:t>
            </a:r>
            <a:r>
              <a:rPr lang="en-US" sz="3200">
                <a:solidFill>
                  <a:schemeClr val="lt1"/>
                </a:solidFill>
                <a:latin typeface="Montserrat"/>
                <a:ea typeface="Montserrat"/>
                <a:cs typeface="Montserrat"/>
                <a:sym typeface="Montserrat"/>
              </a:rPr>
              <a:t> </a:t>
            </a:r>
            <a:br>
              <a:rPr lang="en-US" sz="3200">
                <a:solidFill>
                  <a:schemeClr val="lt1"/>
                </a:solidFill>
                <a:latin typeface="Montserrat"/>
                <a:ea typeface="Montserrat"/>
                <a:cs typeface="Montserrat"/>
                <a:sym typeface="Montserrat"/>
              </a:rPr>
            </a:br>
            <a:r>
              <a:rPr lang="en-US" sz="3200">
                <a:solidFill>
                  <a:schemeClr val="lt1"/>
                </a:solidFill>
                <a:latin typeface="Montserrat"/>
                <a:ea typeface="Montserrat"/>
                <a:cs typeface="Montserrat"/>
                <a:sym typeface="Montserrat"/>
              </a:rPr>
              <a:t>                         </a:t>
            </a:r>
            <a:r>
              <a:rPr i="1" lang="en-US" sz="3200">
                <a:solidFill>
                  <a:schemeClr val="lt1"/>
                </a:solidFill>
                <a:latin typeface="Montserrat"/>
                <a:ea typeface="Montserrat"/>
                <a:cs typeface="Montserrat"/>
                <a:sym typeface="Montserrat"/>
              </a:rPr>
              <a:t>States</a:t>
            </a:r>
            <a:endParaRPr>
              <a:latin typeface="Calibri"/>
              <a:ea typeface="Calibri"/>
              <a:cs typeface="Calibri"/>
              <a:sym typeface="Calibri"/>
            </a:endParaRPr>
          </a:p>
        </p:txBody>
      </p:sp>
      <p:sp>
        <p:nvSpPr>
          <p:cNvPr id="264" name="Google Shape;264;g3a1fb519be5_0_147"/>
          <p:cNvSpPr/>
          <p:nvPr/>
        </p:nvSpPr>
        <p:spPr>
          <a:xfrm>
            <a:off x="7104638" y="7259250"/>
            <a:ext cx="5782536" cy="1317222"/>
          </a:xfrm>
          <a:prstGeom prst="flowChartTerminator">
            <a:avLst/>
          </a:prstGeom>
          <a:solidFill>
            <a:srgbClr val="025B47"/>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3200">
                <a:solidFill>
                  <a:schemeClr val="lt1"/>
                </a:solidFill>
                <a:latin typeface="Montserrat"/>
                <a:ea typeface="Montserrat"/>
                <a:cs typeface="Montserrat"/>
                <a:sym typeface="Montserrat"/>
              </a:rPr>
              <a:t>     </a:t>
            </a:r>
            <a:r>
              <a:rPr lang="en-US" sz="2300">
                <a:solidFill>
                  <a:schemeClr val="lt1"/>
                </a:solidFill>
                <a:latin typeface="Montserrat"/>
                <a:ea typeface="Montserrat"/>
                <a:cs typeface="Montserrat"/>
                <a:sym typeface="Montserrat"/>
              </a:rPr>
              <a:t>Municípios com cooperados</a:t>
            </a:r>
            <a:r>
              <a:rPr lang="en-US" sz="2300">
                <a:solidFill>
                  <a:schemeClr val="lt1"/>
                </a:solidFill>
                <a:latin typeface="Montserrat"/>
                <a:ea typeface="Montserrat"/>
                <a:cs typeface="Montserrat"/>
                <a:sym typeface="Montserrat"/>
              </a:rPr>
              <a:t> </a:t>
            </a:r>
            <a:br>
              <a:rPr lang="en-US" sz="3200">
                <a:solidFill>
                  <a:schemeClr val="lt1"/>
                </a:solidFill>
                <a:latin typeface="Montserrat"/>
                <a:ea typeface="Montserrat"/>
                <a:cs typeface="Montserrat"/>
                <a:sym typeface="Montserrat"/>
              </a:rPr>
            </a:br>
            <a:r>
              <a:rPr lang="en-US" sz="2300">
                <a:solidFill>
                  <a:schemeClr val="lt1"/>
                </a:solidFill>
                <a:latin typeface="Montserrat"/>
                <a:ea typeface="Montserrat"/>
                <a:cs typeface="Montserrat"/>
                <a:sym typeface="Montserrat"/>
              </a:rPr>
              <a:t>       </a:t>
            </a:r>
            <a:r>
              <a:rPr i="1" lang="en-US" sz="2300">
                <a:solidFill>
                  <a:schemeClr val="lt1"/>
                </a:solidFill>
                <a:latin typeface="Montserrat"/>
                <a:ea typeface="Montserrat"/>
                <a:cs typeface="Montserrat"/>
                <a:sym typeface="Montserrat"/>
              </a:rPr>
              <a:t>Municipalities with branches</a:t>
            </a:r>
            <a:endParaRPr i="1" sz="500">
              <a:solidFill>
                <a:schemeClr val="dk1"/>
              </a:solidFill>
              <a:latin typeface="Calibri"/>
              <a:ea typeface="Calibri"/>
              <a:cs typeface="Calibri"/>
              <a:sym typeface="Calibri"/>
            </a:endParaRPr>
          </a:p>
        </p:txBody>
      </p:sp>
      <p:sp>
        <p:nvSpPr>
          <p:cNvPr id="265" name="Google Shape;265;g3a1fb519be5_0_147"/>
          <p:cNvSpPr/>
          <p:nvPr/>
        </p:nvSpPr>
        <p:spPr>
          <a:xfrm>
            <a:off x="2879400" y="5628800"/>
            <a:ext cx="5782536" cy="1317222"/>
          </a:xfrm>
          <a:prstGeom prst="flowChartTerminator">
            <a:avLst/>
          </a:prstGeom>
          <a:solidFill>
            <a:srgbClr val="025B47"/>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3200">
                <a:solidFill>
                  <a:schemeClr val="lt1"/>
                </a:solidFill>
                <a:latin typeface="Montserrat"/>
                <a:ea typeface="Montserrat"/>
                <a:cs typeface="Montserrat"/>
                <a:sym typeface="Montserrat"/>
              </a:rPr>
              <a:t>   </a:t>
            </a:r>
            <a:r>
              <a:rPr lang="en-US" sz="3200">
                <a:solidFill>
                  <a:schemeClr val="lt1"/>
                </a:solidFill>
                <a:latin typeface="Montserrat"/>
                <a:ea typeface="Montserrat"/>
                <a:cs typeface="Montserrat"/>
                <a:sym typeface="Montserrat"/>
              </a:rPr>
              <a:t> Agências </a:t>
            </a:r>
            <a:br>
              <a:rPr lang="en-US" sz="3200">
                <a:solidFill>
                  <a:schemeClr val="lt1"/>
                </a:solidFill>
                <a:latin typeface="Montserrat"/>
                <a:ea typeface="Montserrat"/>
                <a:cs typeface="Montserrat"/>
                <a:sym typeface="Montserrat"/>
              </a:rPr>
            </a:br>
            <a:r>
              <a:rPr lang="en-US" sz="3200">
                <a:solidFill>
                  <a:schemeClr val="lt1"/>
                </a:solidFill>
                <a:latin typeface="Montserrat"/>
                <a:ea typeface="Montserrat"/>
                <a:cs typeface="Montserrat"/>
                <a:sym typeface="Montserrat"/>
              </a:rPr>
              <a:t>                     </a:t>
            </a:r>
            <a:r>
              <a:rPr i="1" lang="en-US" sz="3200">
                <a:solidFill>
                  <a:schemeClr val="lt1"/>
                </a:solidFill>
                <a:latin typeface="Montserrat"/>
                <a:ea typeface="Montserrat"/>
                <a:cs typeface="Montserrat"/>
                <a:sym typeface="Montserrat"/>
              </a:rPr>
              <a:t>Branches</a:t>
            </a:r>
            <a:endParaRPr i="1">
              <a:latin typeface="Calibri"/>
              <a:ea typeface="Calibri"/>
              <a:cs typeface="Calibri"/>
              <a:sym typeface="Calibri"/>
            </a:endParaRPr>
          </a:p>
        </p:txBody>
      </p:sp>
      <p:sp>
        <p:nvSpPr>
          <p:cNvPr id="266" name="Google Shape;266;g3a1fb519be5_0_147"/>
          <p:cNvSpPr/>
          <p:nvPr/>
        </p:nvSpPr>
        <p:spPr>
          <a:xfrm>
            <a:off x="5441375" y="2257324"/>
            <a:ext cx="5782536" cy="1317222"/>
          </a:xfrm>
          <a:prstGeom prst="flowChartTerminator">
            <a:avLst/>
          </a:prstGeom>
          <a:solidFill>
            <a:srgbClr val="025B47"/>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3200">
                <a:solidFill>
                  <a:schemeClr val="lt1"/>
                </a:solidFill>
                <a:latin typeface="Montserrat"/>
                <a:ea typeface="Montserrat"/>
                <a:cs typeface="Montserrat"/>
                <a:sym typeface="Montserrat"/>
              </a:rPr>
              <a:t>     Membros </a:t>
            </a:r>
            <a:br>
              <a:rPr lang="en-US" sz="3200">
                <a:solidFill>
                  <a:schemeClr val="lt1"/>
                </a:solidFill>
                <a:latin typeface="Montserrat"/>
                <a:ea typeface="Montserrat"/>
                <a:cs typeface="Montserrat"/>
                <a:sym typeface="Montserrat"/>
              </a:rPr>
            </a:br>
            <a:r>
              <a:rPr lang="en-US" sz="3200">
                <a:solidFill>
                  <a:schemeClr val="lt1"/>
                </a:solidFill>
                <a:latin typeface="Montserrat"/>
                <a:ea typeface="Montserrat"/>
                <a:cs typeface="Montserrat"/>
                <a:sym typeface="Montserrat"/>
              </a:rPr>
              <a:t>                      </a:t>
            </a:r>
            <a:r>
              <a:rPr i="1" lang="en-US" sz="3200">
                <a:solidFill>
                  <a:schemeClr val="lt1"/>
                </a:solidFill>
                <a:latin typeface="Montserrat"/>
                <a:ea typeface="Montserrat"/>
                <a:cs typeface="Montserrat"/>
                <a:sym typeface="Montserrat"/>
              </a:rPr>
              <a:t>Members</a:t>
            </a:r>
            <a:endParaRPr i="1" sz="3200">
              <a:solidFill>
                <a:schemeClr val="lt1"/>
              </a:solidFill>
              <a:latin typeface="Montserrat"/>
              <a:ea typeface="Montserrat"/>
              <a:cs typeface="Montserrat"/>
              <a:sym typeface="Montserrat"/>
            </a:endParaRPr>
          </a:p>
        </p:txBody>
      </p:sp>
      <p:sp>
        <p:nvSpPr>
          <p:cNvPr id="267" name="Google Shape;267;g3a1fb519be5_0_147"/>
          <p:cNvSpPr/>
          <p:nvPr/>
        </p:nvSpPr>
        <p:spPr>
          <a:xfrm>
            <a:off x="5156150" y="3998350"/>
            <a:ext cx="5782536" cy="1317222"/>
          </a:xfrm>
          <a:prstGeom prst="flowChartTerminator">
            <a:avLst/>
          </a:prstGeom>
          <a:solidFill>
            <a:srgbClr val="025B47"/>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3200">
                <a:solidFill>
                  <a:schemeClr val="lt1"/>
                </a:solidFill>
                <a:latin typeface="Montserrat"/>
                <a:ea typeface="Montserrat"/>
                <a:cs typeface="Montserrat"/>
                <a:sym typeface="Montserrat"/>
              </a:rPr>
              <a:t>  Cooperativas</a:t>
            </a:r>
            <a:br>
              <a:rPr lang="en-US" sz="3200">
                <a:solidFill>
                  <a:schemeClr val="lt1"/>
                </a:solidFill>
                <a:latin typeface="Montserrat"/>
                <a:ea typeface="Montserrat"/>
                <a:cs typeface="Montserrat"/>
                <a:sym typeface="Montserrat"/>
              </a:rPr>
            </a:br>
            <a:r>
              <a:rPr lang="en-US" sz="3200">
                <a:solidFill>
                  <a:schemeClr val="lt1"/>
                </a:solidFill>
                <a:latin typeface="Montserrat"/>
                <a:ea typeface="Montserrat"/>
                <a:cs typeface="Montserrat"/>
                <a:sym typeface="Montserrat"/>
              </a:rPr>
              <a:t>                      </a:t>
            </a:r>
            <a:r>
              <a:rPr i="1" lang="en-US" sz="3200">
                <a:solidFill>
                  <a:schemeClr val="lt1"/>
                </a:solidFill>
                <a:latin typeface="Montserrat"/>
                <a:ea typeface="Montserrat"/>
                <a:cs typeface="Montserrat"/>
                <a:sym typeface="Montserrat"/>
              </a:rPr>
              <a:t>Cooperatives</a:t>
            </a:r>
            <a:endParaRPr>
              <a:latin typeface="Calibri"/>
              <a:ea typeface="Calibri"/>
              <a:cs typeface="Calibri"/>
              <a:sym typeface="Calibri"/>
            </a:endParaRPr>
          </a:p>
        </p:txBody>
      </p:sp>
      <p:sp>
        <p:nvSpPr>
          <p:cNvPr id="268" name="Google Shape;268;g3a1fb519be5_0_147"/>
          <p:cNvSpPr txBox="1"/>
          <p:nvPr/>
        </p:nvSpPr>
        <p:spPr>
          <a:xfrm>
            <a:off x="1253725" y="2361813"/>
            <a:ext cx="4649100" cy="1108200"/>
          </a:xfrm>
          <a:prstGeom prst="rect">
            <a:avLst/>
          </a:prstGeom>
          <a:noFill/>
          <a:ln>
            <a:noFill/>
          </a:ln>
        </p:spPr>
        <p:txBody>
          <a:bodyPr anchorCtr="0" anchor="t" bIns="91425" lIns="91425" spcFirstLastPara="1" rIns="91425" wrap="square" tIns="91425">
            <a:spAutoFit/>
          </a:bodyPr>
          <a:lstStyle/>
          <a:p>
            <a:pPr indent="-609600" lvl="0" marL="457200" rtl="0" algn="l">
              <a:spcBef>
                <a:spcPts val="0"/>
              </a:spcBef>
              <a:spcAft>
                <a:spcPts val="0"/>
              </a:spcAft>
              <a:buClr>
                <a:srgbClr val="F9FBFD"/>
              </a:buClr>
              <a:buSzPts val="6000"/>
              <a:buFont typeface="Montserrat ExtraBold"/>
              <a:buChar char="+"/>
            </a:pPr>
            <a:r>
              <a:rPr lang="en-US" sz="6000">
                <a:solidFill>
                  <a:srgbClr val="F9FBFD"/>
                </a:solidFill>
                <a:highlight>
                  <a:srgbClr val="025B47"/>
                </a:highlight>
                <a:latin typeface="Montserrat ExtraBold"/>
                <a:ea typeface="Montserrat ExtraBold"/>
                <a:cs typeface="Montserrat ExtraBold"/>
                <a:sym typeface="Montserrat ExtraBold"/>
              </a:rPr>
              <a:t>1.000.000</a:t>
            </a:r>
            <a:endParaRPr sz="6000">
              <a:solidFill>
                <a:srgbClr val="F9FBFD"/>
              </a:solidFill>
              <a:highlight>
                <a:srgbClr val="025B47"/>
              </a:highlight>
              <a:latin typeface="Montserrat ExtraBold"/>
              <a:ea typeface="Montserrat ExtraBold"/>
              <a:cs typeface="Montserrat ExtraBold"/>
              <a:sym typeface="Montserrat ExtraBold"/>
            </a:endParaRPr>
          </a:p>
        </p:txBody>
      </p:sp>
      <p:sp>
        <p:nvSpPr>
          <p:cNvPr id="269" name="Google Shape;269;g3a1fb519be5_0_147"/>
          <p:cNvSpPr txBox="1"/>
          <p:nvPr/>
        </p:nvSpPr>
        <p:spPr>
          <a:xfrm>
            <a:off x="4343250" y="4102875"/>
            <a:ext cx="1265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6000">
                <a:solidFill>
                  <a:srgbClr val="F9FBFD"/>
                </a:solidFill>
                <a:highlight>
                  <a:srgbClr val="025B47"/>
                </a:highlight>
                <a:latin typeface="Montserrat ExtraBold"/>
                <a:ea typeface="Montserrat ExtraBold"/>
                <a:cs typeface="Montserrat ExtraBold"/>
                <a:sym typeface="Montserrat ExtraBold"/>
              </a:rPr>
              <a:t>59</a:t>
            </a:r>
            <a:endParaRPr sz="6000">
              <a:solidFill>
                <a:srgbClr val="F9FBFD"/>
              </a:solidFill>
              <a:highlight>
                <a:srgbClr val="025B47"/>
              </a:highlight>
              <a:latin typeface="Montserrat ExtraBold"/>
              <a:ea typeface="Montserrat ExtraBold"/>
              <a:cs typeface="Montserrat ExtraBold"/>
              <a:sym typeface="Montserrat ExtraBold"/>
            </a:endParaRPr>
          </a:p>
        </p:txBody>
      </p:sp>
      <p:sp>
        <p:nvSpPr>
          <p:cNvPr id="270" name="Google Shape;270;g3a1fb519be5_0_147"/>
          <p:cNvSpPr txBox="1"/>
          <p:nvPr/>
        </p:nvSpPr>
        <p:spPr>
          <a:xfrm>
            <a:off x="1408000" y="5733300"/>
            <a:ext cx="1941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6000">
                <a:solidFill>
                  <a:srgbClr val="F9FBFD"/>
                </a:solidFill>
                <a:highlight>
                  <a:srgbClr val="025B47"/>
                </a:highlight>
                <a:latin typeface="Montserrat ExtraBold"/>
                <a:ea typeface="Montserrat ExtraBold"/>
                <a:cs typeface="Montserrat ExtraBold"/>
                <a:sym typeface="Montserrat ExtraBold"/>
              </a:rPr>
              <a:t>998</a:t>
            </a:r>
            <a:endParaRPr sz="6000">
              <a:solidFill>
                <a:srgbClr val="F9FBFD"/>
              </a:solidFill>
              <a:highlight>
                <a:srgbClr val="025B47"/>
              </a:highlight>
              <a:latin typeface="Montserrat ExtraBold"/>
              <a:ea typeface="Montserrat ExtraBold"/>
              <a:cs typeface="Montserrat ExtraBold"/>
              <a:sym typeface="Montserrat ExtraBold"/>
            </a:endParaRPr>
          </a:p>
        </p:txBody>
      </p:sp>
      <p:sp>
        <p:nvSpPr>
          <p:cNvPr id="271" name="Google Shape;271;g3a1fb519be5_0_147"/>
          <p:cNvSpPr txBox="1"/>
          <p:nvPr/>
        </p:nvSpPr>
        <p:spPr>
          <a:xfrm>
            <a:off x="5156150" y="7419050"/>
            <a:ext cx="27024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6000">
                <a:solidFill>
                  <a:srgbClr val="F9FBFD"/>
                </a:solidFill>
                <a:highlight>
                  <a:srgbClr val="025B47"/>
                </a:highlight>
                <a:latin typeface="Montserrat ExtraBold"/>
                <a:ea typeface="Montserrat ExtraBold"/>
                <a:cs typeface="Montserrat ExtraBold"/>
                <a:sym typeface="Montserrat ExtraBold"/>
              </a:rPr>
              <a:t>4.092</a:t>
            </a:r>
            <a:endParaRPr sz="6000">
              <a:solidFill>
                <a:srgbClr val="F9FBFD"/>
              </a:solidFill>
              <a:highlight>
                <a:srgbClr val="025B47"/>
              </a:highlight>
              <a:latin typeface="Montserrat ExtraBold"/>
              <a:ea typeface="Montserrat ExtraBold"/>
              <a:cs typeface="Montserrat ExtraBold"/>
              <a:sym typeface="Montserrat ExtraBold"/>
            </a:endParaRPr>
          </a:p>
        </p:txBody>
      </p:sp>
      <p:sp>
        <p:nvSpPr>
          <p:cNvPr id="272" name="Google Shape;272;g3a1fb519be5_0_147"/>
          <p:cNvSpPr txBox="1"/>
          <p:nvPr/>
        </p:nvSpPr>
        <p:spPr>
          <a:xfrm>
            <a:off x="5441375" y="9104788"/>
            <a:ext cx="1193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6000">
                <a:solidFill>
                  <a:srgbClr val="F9FBFD"/>
                </a:solidFill>
                <a:highlight>
                  <a:srgbClr val="025B47"/>
                </a:highlight>
                <a:latin typeface="Montserrat ExtraBold"/>
                <a:ea typeface="Montserrat ExtraBold"/>
                <a:cs typeface="Montserrat ExtraBold"/>
                <a:sym typeface="Montserrat ExtraBold"/>
              </a:rPr>
              <a:t>19</a:t>
            </a:r>
            <a:endParaRPr sz="6000">
              <a:solidFill>
                <a:srgbClr val="F9FBFD"/>
              </a:solidFill>
              <a:highlight>
                <a:srgbClr val="025B47"/>
              </a:highlight>
              <a:latin typeface="Montserrat ExtraBold"/>
              <a:ea typeface="Montserrat ExtraBold"/>
              <a:cs typeface="Montserrat ExtraBold"/>
              <a:sym typeface="Montserrat ExtraBold"/>
            </a:endParaRPr>
          </a:p>
        </p:txBody>
      </p:sp>
      <p:sp>
        <p:nvSpPr>
          <p:cNvPr id="273" name="Google Shape;273;g3a1fb519be5_0_147"/>
          <p:cNvSpPr txBox="1"/>
          <p:nvPr/>
        </p:nvSpPr>
        <p:spPr>
          <a:xfrm>
            <a:off x="14975250" y="9517100"/>
            <a:ext cx="4496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F27C03"/>
                </a:solidFill>
                <a:latin typeface="Montserrat"/>
                <a:ea typeface="Montserrat"/>
                <a:cs typeface="Montserrat"/>
                <a:sym typeface="Montserrat"/>
              </a:rPr>
              <a:t>PRESENÇA NACIONAL </a:t>
            </a:r>
            <a:endParaRPr b="1" sz="2000">
              <a:solidFill>
                <a:srgbClr val="F27C03"/>
              </a:solidFill>
              <a:latin typeface="Montserrat"/>
              <a:ea typeface="Montserrat"/>
              <a:cs typeface="Montserrat"/>
              <a:sym typeface="Montserrat"/>
            </a:endParaRPr>
          </a:p>
          <a:p>
            <a:pPr indent="0" lvl="0" marL="0" rtl="0" algn="l">
              <a:spcBef>
                <a:spcPts val="0"/>
              </a:spcBef>
              <a:spcAft>
                <a:spcPts val="0"/>
              </a:spcAft>
              <a:buNone/>
            </a:pPr>
            <a:r>
              <a:rPr b="1" i="1" lang="en-US" sz="2000">
                <a:solidFill>
                  <a:srgbClr val="F27C03"/>
                </a:solidFill>
                <a:latin typeface="Montserrat"/>
                <a:ea typeface="Montserrat"/>
                <a:cs typeface="Montserrat"/>
                <a:sym typeface="Montserrat"/>
              </a:rPr>
              <a:t>NATIONAL </a:t>
            </a:r>
            <a:r>
              <a:rPr b="1" i="1" lang="en-US" sz="2000">
                <a:solidFill>
                  <a:srgbClr val="F27C03"/>
                </a:solidFill>
                <a:latin typeface="Montserrat"/>
                <a:ea typeface="Montserrat"/>
                <a:cs typeface="Montserrat"/>
                <a:sym typeface="Montserrat"/>
              </a:rPr>
              <a:t>PRESENCE</a:t>
            </a:r>
            <a:endParaRPr b="1" i="1" sz="2000">
              <a:solidFill>
                <a:srgbClr val="F27C03"/>
              </a:solidFill>
              <a:latin typeface="Montserrat"/>
              <a:ea typeface="Montserrat"/>
              <a:cs typeface="Montserrat"/>
              <a:sym typeface="Montserrat"/>
            </a:endParaRPr>
          </a:p>
        </p:txBody>
      </p:sp>
      <p:pic>
        <p:nvPicPr>
          <p:cNvPr id="274" name="Google Shape;274;g3a1fb519be5_0_147"/>
          <p:cNvPicPr preferRelativeResize="0"/>
          <p:nvPr/>
        </p:nvPicPr>
        <p:blipFill rotWithShape="1">
          <a:blip r:embed="rId4">
            <a:alphaModFix/>
          </a:blip>
          <a:srcRect b="0" l="0" r="0" t="0"/>
          <a:stretch/>
        </p:blipFill>
        <p:spPr>
          <a:xfrm>
            <a:off x="15085613" y="10651720"/>
            <a:ext cx="4138932" cy="243762"/>
          </a:xfrm>
          <a:prstGeom prst="rect">
            <a:avLst/>
          </a:prstGeom>
          <a:noFill/>
          <a:ln>
            <a:noFill/>
          </a:ln>
        </p:spPr>
      </p:pic>
      <p:pic>
        <p:nvPicPr>
          <p:cNvPr id="275" name="Google Shape;275;g3a1fb519be5_0_147"/>
          <p:cNvPicPr preferRelativeResize="0"/>
          <p:nvPr/>
        </p:nvPicPr>
        <p:blipFill>
          <a:blip r:embed="rId5">
            <a:alphaModFix/>
          </a:blip>
          <a:stretch>
            <a:fillRect/>
          </a:stretch>
        </p:blipFill>
        <p:spPr>
          <a:xfrm>
            <a:off x="469575" y="10388400"/>
            <a:ext cx="2628350" cy="522925"/>
          </a:xfrm>
          <a:prstGeom prst="rect">
            <a:avLst/>
          </a:prstGeom>
          <a:noFill/>
          <a:ln>
            <a:noFill/>
          </a:ln>
        </p:spPr>
      </p:pic>
      <p:sp>
        <p:nvSpPr>
          <p:cNvPr id="276" name="Google Shape;276;g3a1fb519be5_0_147"/>
          <p:cNvSpPr txBox="1"/>
          <p:nvPr/>
        </p:nvSpPr>
        <p:spPr>
          <a:xfrm>
            <a:off x="469575" y="589900"/>
            <a:ext cx="77457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100">
                <a:solidFill>
                  <a:srgbClr val="F58220"/>
                </a:solidFill>
                <a:latin typeface="Montserrat"/>
                <a:ea typeface="Montserrat"/>
                <a:cs typeface="Montserrat"/>
                <a:sym typeface="Montserrat"/>
              </a:rPr>
              <a:t>DADOS DO SISTEMA CRESOL </a:t>
            </a:r>
            <a:endParaRPr b="1" sz="3100">
              <a:solidFill>
                <a:srgbClr val="F58220"/>
              </a:solidFill>
              <a:latin typeface="Montserrat"/>
              <a:ea typeface="Montserrat"/>
              <a:cs typeface="Montserrat"/>
              <a:sym typeface="Montserrat"/>
            </a:endParaRPr>
          </a:p>
          <a:p>
            <a:pPr indent="0" lvl="0" marL="0" rtl="0" algn="l">
              <a:spcBef>
                <a:spcPts val="0"/>
              </a:spcBef>
              <a:spcAft>
                <a:spcPts val="0"/>
              </a:spcAft>
              <a:buNone/>
            </a:pPr>
            <a:r>
              <a:rPr b="1" i="1" lang="en-US" sz="3100">
                <a:solidFill>
                  <a:srgbClr val="F58220"/>
                </a:solidFill>
                <a:latin typeface="Montserrat"/>
                <a:ea typeface="Montserrat"/>
                <a:cs typeface="Montserrat"/>
                <a:sym typeface="Montserrat"/>
              </a:rPr>
              <a:t>CRESOL SYSTEM DATA</a:t>
            </a:r>
            <a:endParaRPr b="1" i="1" sz="3100">
              <a:solidFill>
                <a:srgbClr val="F58220"/>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0" name="Shape 280"/>
        <p:cNvGrpSpPr/>
        <p:nvPr/>
      </p:nvGrpSpPr>
      <p:grpSpPr>
        <a:xfrm>
          <a:off x="0" y="0"/>
          <a:ext cx="0" cy="0"/>
          <a:chOff x="0" y="0"/>
          <a:chExt cx="0" cy="0"/>
        </a:xfrm>
      </p:grpSpPr>
      <p:sp>
        <p:nvSpPr>
          <p:cNvPr id="281" name="Google Shape;281;p4"/>
          <p:cNvSpPr/>
          <p:nvPr/>
        </p:nvSpPr>
        <p:spPr>
          <a:xfrm>
            <a:off x="-35750" y="-25"/>
            <a:ext cx="20175600" cy="11309400"/>
          </a:xfrm>
          <a:prstGeom prst="rect">
            <a:avLst/>
          </a:prstGeom>
          <a:solidFill>
            <a:srgbClr val="005C46"/>
          </a:solidFill>
          <a:ln cap="flat" cmpd="sng" w="25400">
            <a:solidFill>
              <a:srgbClr val="005C46"/>
            </a:solidFill>
            <a:prstDash val="solid"/>
            <a:round/>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b="1" sz="4500">
              <a:solidFill>
                <a:srgbClr val="F9CB9C"/>
              </a:solidFill>
              <a:latin typeface="Montserrat"/>
              <a:ea typeface="Montserrat"/>
              <a:cs typeface="Montserrat"/>
              <a:sym typeface="Montserrat"/>
            </a:endParaRPr>
          </a:p>
        </p:txBody>
      </p:sp>
      <p:pic>
        <p:nvPicPr>
          <p:cNvPr id="282" name="Google Shape;282;p4"/>
          <p:cNvPicPr preferRelativeResize="0"/>
          <p:nvPr/>
        </p:nvPicPr>
        <p:blipFill rotWithShape="1">
          <a:blip r:embed="rId3">
            <a:alphaModFix/>
          </a:blip>
          <a:srcRect b="0" l="0" r="5329" t="0"/>
          <a:stretch/>
        </p:blipFill>
        <p:spPr>
          <a:xfrm>
            <a:off x="1138300" y="2049950"/>
            <a:ext cx="4138925" cy="5044126"/>
          </a:xfrm>
          <a:prstGeom prst="rect">
            <a:avLst/>
          </a:prstGeom>
          <a:solidFill>
            <a:srgbClr val="005C46"/>
          </a:solidFill>
          <a:ln cap="flat" cmpd="sng" w="25400">
            <a:solidFill>
              <a:srgbClr val="005C46"/>
            </a:solidFill>
            <a:prstDash val="solid"/>
            <a:round/>
            <a:headEnd len="sm" w="sm" type="none"/>
            <a:tailEnd len="sm" w="sm" type="none"/>
          </a:ln>
        </p:spPr>
      </p:pic>
      <p:sp>
        <p:nvSpPr>
          <p:cNvPr id="283" name="Google Shape;283;p4"/>
          <p:cNvSpPr/>
          <p:nvPr/>
        </p:nvSpPr>
        <p:spPr>
          <a:xfrm>
            <a:off x="13922450" y="6394849"/>
            <a:ext cx="5782536" cy="1317222"/>
          </a:xfrm>
          <a:prstGeom prst="flowChartTerminator">
            <a:avLst/>
          </a:prstGeom>
          <a:solidFill>
            <a:srgbClr val="025B47"/>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200">
                <a:solidFill>
                  <a:schemeClr val="lt1"/>
                </a:solidFill>
                <a:latin typeface="Montserrat"/>
                <a:ea typeface="Montserrat"/>
                <a:cs typeface="Montserrat"/>
                <a:sym typeface="Montserrat"/>
              </a:rPr>
              <a:t>                    </a:t>
            </a:r>
            <a:endParaRPr i="1" sz="3200">
              <a:solidFill>
                <a:schemeClr val="lt1"/>
              </a:solidFill>
              <a:latin typeface="Montserrat"/>
              <a:ea typeface="Montserrat"/>
              <a:cs typeface="Montserrat"/>
              <a:sym typeface="Montserrat"/>
            </a:endParaRPr>
          </a:p>
        </p:txBody>
      </p:sp>
      <p:sp>
        <p:nvSpPr>
          <p:cNvPr id="284" name="Google Shape;284;p4"/>
          <p:cNvSpPr/>
          <p:nvPr/>
        </p:nvSpPr>
        <p:spPr>
          <a:xfrm>
            <a:off x="7373625" y="4906800"/>
            <a:ext cx="5782536" cy="1317222"/>
          </a:xfrm>
          <a:prstGeom prst="flowChartTerminator">
            <a:avLst/>
          </a:prstGeom>
          <a:solidFill>
            <a:srgbClr val="025B47"/>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3200">
                <a:solidFill>
                  <a:schemeClr val="lt1"/>
                </a:solidFill>
                <a:latin typeface="Montserrat"/>
                <a:ea typeface="Montserrat"/>
                <a:cs typeface="Montserrat"/>
                <a:sym typeface="Montserrat"/>
              </a:rPr>
              <a:t>     </a:t>
            </a:r>
            <a:endParaRPr i="1" sz="3200">
              <a:solidFill>
                <a:schemeClr val="lt1"/>
              </a:solidFill>
              <a:latin typeface="Montserrat"/>
              <a:ea typeface="Montserrat"/>
              <a:cs typeface="Montserrat"/>
              <a:sym typeface="Montserrat"/>
            </a:endParaRPr>
          </a:p>
        </p:txBody>
      </p:sp>
      <p:sp>
        <p:nvSpPr>
          <p:cNvPr id="285" name="Google Shape;285;p4"/>
          <p:cNvSpPr/>
          <p:nvPr/>
        </p:nvSpPr>
        <p:spPr>
          <a:xfrm>
            <a:off x="10413488" y="1784899"/>
            <a:ext cx="5782536" cy="1317222"/>
          </a:xfrm>
          <a:prstGeom prst="flowChartTerminator">
            <a:avLst/>
          </a:prstGeom>
          <a:solidFill>
            <a:srgbClr val="025B47"/>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4500">
              <a:solidFill>
                <a:srgbClr val="F9CB9C"/>
              </a:solidFill>
              <a:latin typeface="Montserrat"/>
              <a:ea typeface="Montserrat"/>
              <a:cs typeface="Montserrat"/>
              <a:sym typeface="Montserrat"/>
            </a:endParaRPr>
          </a:p>
        </p:txBody>
      </p:sp>
      <p:sp>
        <p:nvSpPr>
          <p:cNvPr id="286" name="Google Shape;286;p4"/>
          <p:cNvSpPr/>
          <p:nvPr/>
        </p:nvSpPr>
        <p:spPr>
          <a:xfrm>
            <a:off x="7952438" y="8963524"/>
            <a:ext cx="5782536" cy="1317222"/>
          </a:xfrm>
          <a:prstGeom prst="flowChartTerminator">
            <a:avLst/>
          </a:prstGeom>
          <a:solidFill>
            <a:srgbClr val="025B47"/>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4500">
                <a:solidFill>
                  <a:srgbClr val="F9CB9C"/>
                </a:solidFill>
                <a:latin typeface="Montserrat"/>
                <a:ea typeface="Montserrat"/>
                <a:cs typeface="Montserrat"/>
                <a:sym typeface="Montserrat"/>
              </a:rPr>
              <a:t>       </a:t>
            </a:r>
            <a:endParaRPr i="1" sz="32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i="1" sz="3200">
              <a:solidFill>
                <a:schemeClr val="lt1"/>
              </a:solidFill>
              <a:latin typeface="Montserrat"/>
              <a:ea typeface="Montserrat"/>
              <a:cs typeface="Montserrat"/>
              <a:sym typeface="Montserrat"/>
            </a:endParaRPr>
          </a:p>
        </p:txBody>
      </p:sp>
      <p:sp>
        <p:nvSpPr>
          <p:cNvPr id="287" name="Google Shape;287;p4"/>
          <p:cNvSpPr/>
          <p:nvPr/>
        </p:nvSpPr>
        <p:spPr>
          <a:xfrm>
            <a:off x="736262" y="8148599"/>
            <a:ext cx="5782536" cy="1317222"/>
          </a:xfrm>
          <a:prstGeom prst="flowChartTerminator">
            <a:avLst/>
          </a:prstGeom>
          <a:solidFill>
            <a:srgbClr val="025B47"/>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4500">
                <a:solidFill>
                  <a:srgbClr val="F9CB9C"/>
                </a:solidFill>
                <a:latin typeface="Montserrat"/>
                <a:ea typeface="Montserrat"/>
                <a:cs typeface="Montserrat"/>
                <a:sym typeface="Montserrat"/>
              </a:rPr>
              <a:t>       + 23 %</a:t>
            </a:r>
            <a:endParaRPr i="1" sz="3200">
              <a:solidFill>
                <a:schemeClr val="lt1"/>
              </a:solidFill>
              <a:latin typeface="Montserrat"/>
              <a:ea typeface="Montserrat"/>
              <a:cs typeface="Montserrat"/>
              <a:sym typeface="Montserrat"/>
            </a:endParaRPr>
          </a:p>
        </p:txBody>
      </p:sp>
      <p:sp>
        <p:nvSpPr>
          <p:cNvPr id="288" name="Google Shape;288;p4"/>
          <p:cNvSpPr txBox="1"/>
          <p:nvPr/>
        </p:nvSpPr>
        <p:spPr>
          <a:xfrm>
            <a:off x="13583450" y="5878563"/>
            <a:ext cx="4770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chemeClr val="lt1"/>
                </a:solidFill>
                <a:highlight>
                  <a:srgbClr val="025C47"/>
                </a:highlight>
                <a:latin typeface="Montserrat ExtraBold"/>
                <a:ea typeface="Montserrat ExtraBold"/>
                <a:cs typeface="Montserrat ExtraBold"/>
                <a:sym typeface="Montserrat ExtraBold"/>
              </a:rPr>
              <a:t>  </a:t>
            </a:r>
            <a:r>
              <a:rPr lang="en-US" sz="3500">
                <a:solidFill>
                  <a:schemeClr val="lt1"/>
                </a:solidFill>
                <a:highlight>
                  <a:srgbClr val="025B47"/>
                </a:highlight>
                <a:latin typeface="Montserrat ExtraBold"/>
                <a:ea typeface="Montserrat ExtraBold"/>
                <a:cs typeface="Montserrat ExtraBold"/>
                <a:sym typeface="Montserrat ExtraBold"/>
              </a:rPr>
              <a:t>Ativos / </a:t>
            </a:r>
            <a:r>
              <a:rPr i="1" lang="en-US" sz="3500">
                <a:solidFill>
                  <a:schemeClr val="lt1"/>
                </a:solidFill>
                <a:highlight>
                  <a:srgbClr val="025B47"/>
                </a:highlight>
                <a:latin typeface="Montserrat ExtraBold"/>
                <a:ea typeface="Montserrat ExtraBold"/>
                <a:cs typeface="Montserrat ExtraBold"/>
                <a:sym typeface="Montserrat ExtraBold"/>
              </a:rPr>
              <a:t>Assets</a:t>
            </a:r>
            <a:r>
              <a:rPr lang="en-US" sz="3500">
                <a:solidFill>
                  <a:srgbClr val="025B47"/>
                </a:solidFill>
                <a:highlight>
                  <a:srgbClr val="025B47"/>
                </a:highlight>
                <a:latin typeface="Montserrat ExtraBold"/>
                <a:ea typeface="Montserrat ExtraBold"/>
                <a:cs typeface="Montserrat ExtraBold"/>
                <a:sym typeface="Montserrat ExtraBold"/>
              </a:rPr>
              <a:t>..</a:t>
            </a:r>
            <a:endParaRPr sz="3500">
              <a:solidFill>
                <a:srgbClr val="025B47"/>
              </a:solidFill>
              <a:highlight>
                <a:srgbClr val="025B47"/>
              </a:highlight>
              <a:latin typeface="Montserrat ExtraBold"/>
              <a:ea typeface="Montserrat ExtraBold"/>
              <a:cs typeface="Montserrat ExtraBold"/>
              <a:sym typeface="Montserrat ExtraBold"/>
            </a:endParaRPr>
          </a:p>
        </p:txBody>
      </p:sp>
      <p:sp>
        <p:nvSpPr>
          <p:cNvPr id="289" name="Google Shape;289;p4"/>
          <p:cNvSpPr txBox="1"/>
          <p:nvPr/>
        </p:nvSpPr>
        <p:spPr>
          <a:xfrm>
            <a:off x="9008950" y="752500"/>
            <a:ext cx="69423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000">
                <a:solidFill>
                  <a:schemeClr val="lt1"/>
                </a:solidFill>
                <a:highlight>
                  <a:srgbClr val="025C47"/>
                </a:highlight>
                <a:latin typeface="Montserrat ExtraBold"/>
                <a:ea typeface="Montserrat ExtraBold"/>
                <a:cs typeface="Montserrat ExtraBold"/>
                <a:sym typeface="Montserrat ExtraBold"/>
              </a:rPr>
              <a:t> </a:t>
            </a:r>
            <a:r>
              <a:rPr lang="en-US" sz="3500">
                <a:solidFill>
                  <a:schemeClr val="lt1"/>
                </a:solidFill>
                <a:highlight>
                  <a:srgbClr val="025C47"/>
                </a:highlight>
                <a:latin typeface="Montserrat ExtraBold"/>
                <a:ea typeface="Montserrat ExtraBold"/>
                <a:cs typeface="Montserrat ExtraBold"/>
                <a:sym typeface="Montserrat ExtraBold"/>
              </a:rPr>
              <a:t>Resultados financeiros      </a:t>
            </a:r>
            <a:r>
              <a:rPr lang="en-US" sz="3500">
                <a:solidFill>
                  <a:srgbClr val="025B47"/>
                </a:solidFill>
                <a:highlight>
                  <a:srgbClr val="025B47"/>
                </a:highlight>
                <a:latin typeface="Montserrat ExtraBold"/>
                <a:ea typeface="Montserrat ExtraBold"/>
                <a:cs typeface="Montserrat ExtraBold"/>
                <a:sym typeface="Montserrat ExtraBold"/>
              </a:rPr>
              <a:t>.</a:t>
            </a:r>
            <a:r>
              <a:rPr i="1" lang="en-US" sz="3500">
                <a:solidFill>
                  <a:srgbClr val="025B47"/>
                </a:solidFill>
                <a:highlight>
                  <a:srgbClr val="025B47"/>
                </a:highlight>
                <a:latin typeface="Montserrat ExtraBold"/>
                <a:ea typeface="Montserrat ExtraBold"/>
                <a:cs typeface="Montserrat ExtraBold"/>
                <a:sym typeface="Montserrat ExtraBold"/>
              </a:rPr>
              <a:t>.</a:t>
            </a:r>
            <a:r>
              <a:rPr i="1" lang="en-US" sz="3500">
                <a:solidFill>
                  <a:schemeClr val="lt1"/>
                </a:solidFill>
                <a:highlight>
                  <a:srgbClr val="025B47"/>
                </a:highlight>
                <a:latin typeface="Montserrat ExtraBold"/>
                <a:ea typeface="Montserrat ExtraBold"/>
                <a:cs typeface="Montserrat ExtraBold"/>
                <a:sym typeface="Montserrat ExtraBold"/>
              </a:rPr>
              <a:t>Financial results</a:t>
            </a:r>
            <a:r>
              <a:rPr i="1" lang="en-US" sz="3500">
                <a:solidFill>
                  <a:schemeClr val="lt1"/>
                </a:solidFill>
                <a:highlight>
                  <a:srgbClr val="025B47"/>
                </a:highlight>
                <a:latin typeface="Montserrat ExtraBold"/>
                <a:ea typeface="Montserrat ExtraBold"/>
                <a:cs typeface="Montserrat ExtraBold"/>
                <a:sym typeface="Montserrat ExtraBold"/>
              </a:rPr>
              <a:t> </a:t>
            </a:r>
            <a:r>
              <a:rPr lang="en-US" sz="3500">
                <a:solidFill>
                  <a:srgbClr val="025B47"/>
                </a:solidFill>
                <a:highlight>
                  <a:srgbClr val="025B47"/>
                </a:highlight>
                <a:latin typeface="Montserrat ExtraBold"/>
                <a:ea typeface="Montserrat ExtraBold"/>
                <a:cs typeface="Montserrat ExtraBold"/>
                <a:sym typeface="Montserrat ExtraBold"/>
              </a:rPr>
              <a:t>..</a:t>
            </a:r>
            <a:endParaRPr sz="3500">
              <a:solidFill>
                <a:srgbClr val="025B47"/>
              </a:solidFill>
              <a:highlight>
                <a:srgbClr val="025B47"/>
              </a:highlight>
              <a:latin typeface="Montserrat ExtraBold"/>
              <a:ea typeface="Montserrat ExtraBold"/>
              <a:cs typeface="Montserrat ExtraBold"/>
              <a:sym typeface="Montserrat ExtraBold"/>
            </a:endParaRPr>
          </a:p>
        </p:txBody>
      </p:sp>
      <p:sp>
        <p:nvSpPr>
          <p:cNvPr id="290" name="Google Shape;290;p4"/>
          <p:cNvSpPr txBox="1"/>
          <p:nvPr/>
        </p:nvSpPr>
        <p:spPr>
          <a:xfrm>
            <a:off x="5974850" y="3815375"/>
            <a:ext cx="10040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500">
                <a:solidFill>
                  <a:schemeClr val="lt1"/>
                </a:solidFill>
                <a:highlight>
                  <a:srgbClr val="025C47"/>
                </a:highlight>
                <a:latin typeface="Montserrat ExtraBold"/>
                <a:ea typeface="Montserrat ExtraBold"/>
                <a:cs typeface="Montserrat ExtraBold"/>
                <a:sym typeface="Montserrat ExtraBold"/>
              </a:rPr>
              <a:t>  </a:t>
            </a:r>
            <a:r>
              <a:rPr lang="en-US" sz="3500">
                <a:solidFill>
                  <a:schemeClr val="lt1"/>
                </a:solidFill>
                <a:highlight>
                  <a:srgbClr val="025B47"/>
                </a:highlight>
                <a:latin typeface="Montserrat ExtraBold"/>
                <a:ea typeface="Montserrat ExtraBold"/>
                <a:cs typeface="Montserrat ExtraBold"/>
                <a:sym typeface="Montserrat ExtraBold"/>
              </a:rPr>
              <a:t>Carteira de crédito sustentável</a:t>
            </a:r>
            <a:r>
              <a:rPr lang="en-US" sz="3500">
                <a:solidFill>
                  <a:schemeClr val="lt1"/>
                </a:solidFill>
                <a:highlight>
                  <a:srgbClr val="025B47"/>
                </a:highlight>
                <a:latin typeface="Montserrat ExtraBold"/>
                <a:ea typeface="Montserrat ExtraBold"/>
                <a:cs typeface="Montserrat ExtraBold"/>
                <a:sym typeface="Montserrat ExtraBold"/>
              </a:rPr>
              <a:t> </a:t>
            </a:r>
            <a:endParaRPr sz="3500">
              <a:solidFill>
                <a:schemeClr val="lt1"/>
              </a:solidFill>
              <a:highlight>
                <a:srgbClr val="025B47"/>
              </a:highlight>
              <a:latin typeface="Montserrat ExtraBold"/>
              <a:ea typeface="Montserrat ExtraBold"/>
              <a:cs typeface="Montserrat ExtraBold"/>
              <a:sym typeface="Montserrat ExtraBold"/>
            </a:endParaRPr>
          </a:p>
          <a:p>
            <a:pPr indent="0" lvl="0" marL="0" rtl="0" algn="l">
              <a:spcBef>
                <a:spcPts val="0"/>
              </a:spcBef>
              <a:spcAft>
                <a:spcPts val="0"/>
              </a:spcAft>
              <a:buNone/>
            </a:pPr>
            <a:r>
              <a:rPr lang="en-US" sz="3500">
                <a:solidFill>
                  <a:schemeClr val="lt1"/>
                </a:solidFill>
                <a:highlight>
                  <a:srgbClr val="025B47"/>
                </a:highlight>
                <a:latin typeface="Montserrat ExtraBold"/>
                <a:ea typeface="Montserrat ExtraBold"/>
                <a:cs typeface="Montserrat ExtraBold"/>
                <a:sym typeface="Montserrat ExtraBold"/>
              </a:rPr>
              <a:t>   </a:t>
            </a:r>
            <a:r>
              <a:rPr lang="en-US" sz="3500">
                <a:solidFill>
                  <a:schemeClr val="lt1"/>
                </a:solidFill>
                <a:highlight>
                  <a:srgbClr val="025B47"/>
                </a:highlight>
                <a:latin typeface="Montserrat ExtraBold"/>
                <a:ea typeface="Montserrat ExtraBold"/>
                <a:cs typeface="Montserrat ExtraBold"/>
                <a:sym typeface="Montserrat ExtraBold"/>
              </a:rPr>
              <a:t> </a:t>
            </a:r>
            <a:r>
              <a:rPr i="1" lang="en-US" sz="3500">
                <a:solidFill>
                  <a:schemeClr val="lt1"/>
                </a:solidFill>
                <a:highlight>
                  <a:srgbClr val="025B47"/>
                </a:highlight>
                <a:latin typeface="Montserrat ExtraBold"/>
                <a:ea typeface="Montserrat ExtraBold"/>
                <a:cs typeface="Montserrat ExtraBold"/>
                <a:sym typeface="Montserrat ExtraBold"/>
              </a:rPr>
              <a:t>Sustainable credit portfolio</a:t>
            </a:r>
            <a:r>
              <a:rPr lang="en-US" sz="3500">
                <a:solidFill>
                  <a:srgbClr val="025B47"/>
                </a:solidFill>
                <a:highlight>
                  <a:srgbClr val="025B47"/>
                </a:highlight>
                <a:latin typeface="Montserrat ExtraBold"/>
                <a:ea typeface="Montserrat ExtraBold"/>
                <a:cs typeface="Montserrat ExtraBold"/>
                <a:sym typeface="Montserrat ExtraBold"/>
              </a:rPr>
              <a:t>.</a:t>
            </a:r>
            <a:endParaRPr sz="3500">
              <a:solidFill>
                <a:srgbClr val="025B47"/>
              </a:solidFill>
              <a:highlight>
                <a:srgbClr val="025B47"/>
              </a:highlight>
              <a:latin typeface="Montserrat ExtraBold"/>
              <a:ea typeface="Montserrat ExtraBold"/>
              <a:cs typeface="Montserrat ExtraBold"/>
              <a:sym typeface="Montserrat ExtraBold"/>
            </a:endParaRPr>
          </a:p>
        </p:txBody>
      </p:sp>
      <p:sp>
        <p:nvSpPr>
          <p:cNvPr id="291" name="Google Shape;291;p4"/>
          <p:cNvSpPr txBox="1"/>
          <p:nvPr/>
        </p:nvSpPr>
        <p:spPr>
          <a:xfrm>
            <a:off x="537750" y="7063338"/>
            <a:ext cx="57825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500">
                <a:solidFill>
                  <a:schemeClr val="lt1"/>
                </a:solidFill>
                <a:highlight>
                  <a:srgbClr val="025C47"/>
                </a:highlight>
                <a:latin typeface="Montserrat ExtraBold"/>
                <a:ea typeface="Montserrat ExtraBold"/>
                <a:cs typeface="Montserrat ExtraBold"/>
                <a:sym typeface="Montserrat ExtraBold"/>
              </a:rPr>
              <a:t> Jovens cooperados</a:t>
            </a:r>
            <a:r>
              <a:rPr lang="en-US" sz="3500">
                <a:solidFill>
                  <a:schemeClr val="lt1"/>
                </a:solidFill>
                <a:highlight>
                  <a:srgbClr val="025C47"/>
                </a:highlight>
                <a:latin typeface="Montserrat ExtraBold"/>
                <a:ea typeface="Montserrat ExtraBold"/>
                <a:cs typeface="Montserrat ExtraBold"/>
                <a:sym typeface="Montserrat ExtraBold"/>
              </a:rPr>
              <a:t> </a:t>
            </a:r>
            <a:r>
              <a:rPr lang="en-US" sz="3500">
                <a:solidFill>
                  <a:schemeClr val="lt1"/>
                </a:solidFill>
                <a:highlight>
                  <a:srgbClr val="025C47"/>
                </a:highlight>
                <a:latin typeface="Montserrat ExtraBold"/>
                <a:ea typeface="Montserrat ExtraBold"/>
                <a:cs typeface="Montserrat ExtraBold"/>
                <a:sym typeface="Montserrat ExtraBold"/>
              </a:rPr>
              <a:t>     </a:t>
            </a:r>
            <a:r>
              <a:rPr lang="en-US" sz="3500">
                <a:solidFill>
                  <a:srgbClr val="025B47"/>
                </a:solidFill>
                <a:highlight>
                  <a:srgbClr val="025B47"/>
                </a:highlight>
                <a:latin typeface="Montserrat ExtraBold"/>
                <a:ea typeface="Montserrat ExtraBold"/>
                <a:cs typeface="Montserrat ExtraBold"/>
                <a:sym typeface="Montserrat ExtraBold"/>
              </a:rPr>
              <a:t>.</a:t>
            </a:r>
            <a:r>
              <a:rPr i="1" lang="en-US" sz="3500">
                <a:solidFill>
                  <a:srgbClr val="025B47"/>
                </a:solidFill>
                <a:highlight>
                  <a:srgbClr val="025B47"/>
                </a:highlight>
                <a:latin typeface="Montserrat ExtraBold"/>
                <a:ea typeface="Montserrat ExtraBold"/>
                <a:cs typeface="Montserrat ExtraBold"/>
                <a:sym typeface="Montserrat ExtraBold"/>
              </a:rPr>
              <a:t>.</a:t>
            </a:r>
            <a:r>
              <a:rPr i="1" lang="en-US" sz="3500">
                <a:solidFill>
                  <a:schemeClr val="lt1"/>
                </a:solidFill>
                <a:highlight>
                  <a:srgbClr val="025B47"/>
                </a:highlight>
                <a:latin typeface="Montserrat ExtraBold"/>
                <a:ea typeface="Montserrat ExtraBold"/>
                <a:cs typeface="Montserrat ExtraBold"/>
                <a:sym typeface="Montserrat ExtraBold"/>
              </a:rPr>
              <a:t>Young members</a:t>
            </a:r>
            <a:r>
              <a:rPr i="1" lang="en-US" sz="3500">
                <a:solidFill>
                  <a:schemeClr val="lt1"/>
                </a:solidFill>
                <a:highlight>
                  <a:srgbClr val="025B47"/>
                </a:highlight>
                <a:latin typeface="Montserrat ExtraBold"/>
                <a:ea typeface="Montserrat ExtraBold"/>
                <a:cs typeface="Montserrat ExtraBold"/>
                <a:sym typeface="Montserrat ExtraBold"/>
              </a:rPr>
              <a:t> </a:t>
            </a:r>
            <a:r>
              <a:rPr lang="en-US" sz="3500">
                <a:solidFill>
                  <a:srgbClr val="025B47"/>
                </a:solidFill>
                <a:highlight>
                  <a:srgbClr val="025B47"/>
                </a:highlight>
                <a:latin typeface="Montserrat ExtraBold"/>
                <a:ea typeface="Montserrat ExtraBold"/>
                <a:cs typeface="Montserrat ExtraBold"/>
                <a:sym typeface="Montserrat ExtraBold"/>
              </a:rPr>
              <a:t>.</a:t>
            </a:r>
            <a:r>
              <a:rPr lang="en-US" sz="4000">
                <a:solidFill>
                  <a:srgbClr val="025B47"/>
                </a:solidFill>
                <a:highlight>
                  <a:srgbClr val="025B47"/>
                </a:highlight>
                <a:latin typeface="Montserrat ExtraBold"/>
                <a:ea typeface="Montserrat ExtraBold"/>
                <a:cs typeface="Montserrat ExtraBold"/>
                <a:sym typeface="Montserrat ExtraBold"/>
              </a:rPr>
              <a:t>.</a:t>
            </a:r>
            <a:endParaRPr sz="4000">
              <a:solidFill>
                <a:srgbClr val="025B47"/>
              </a:solidFill>
              <a:highlight>
                <a:srgbClr val="025B47"/>
              </a:highlight>
              <a:latin typeface="Montserrat ExtraBold"/>
              <a:ea typeface="Montserrat ExtraBold"/>
              <a:cs typeface="Montserrat ExtraBold"/>
              <a:sym typeface="Montserrat ExtraBold"/>
            </a:endParaRPr>
          </a:p>
        </p:txBody>
      </p:sp>
      <p:sp>
        <p:nvSpPr>
          <p:cNvPr id="292" name="Google Shape;292;p4"/>
          <p:cNvSpPr txBox="1"/>
          <p:nvPr/>
        </p:nvSpPr>
        <p:spPr>
          <a:xfrm>
            <a:off x="8309625" y="7907750"/>
            <a:ext cx="6942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500">
                <a:solidFill>
                  <a:schemeClr val="lt1"/>
                </a:solidFill>
                <a:highlight>
                  <a:srgbClr val="025C47"/>
                </a:highlight>
                <a:latin typeface="Montserrat ExtraBold"/>
                <a:ea typeface="Montserrat ExtraBold"/>
                <a:cs typeface="Montserrat ExtraBold"/>
                <a:sym typeface="Montserrat ExtraBold"/>
              </a:rPr>
              <a:t> Mulheres cooperadas      </a:t>
            </a:r>
            <a:r>
              <a:rPr lang="en-US" sz="3500">
                <a:solidFill>
                  <a:srgbClr val="025B47"/>
                </a:solidFill>
                <a:highlight>
                  <a:srgbClr val="025B47"/>
                </a:highlight>
                <a:latin typeface="Montserrat ExtraBold"/>
                <a:ea typeface="Montserrat ExtraBold"/>
                <a:cs typeface="Montserrat ExtraBold"/>
                <a:sym typeface="Montserrat ExtraBold"/>
              </a:rPr>
              <a:t>.</a:t>
            </a:r>
            <a:r>
              <a:rPr i="1" lang="en-US" sz="3500">
                <a:solidFill>
                  <a:srgbClr val="025B47"/>
                </a:solidFill>
                <a:highlight>
                  <a:srgbClr val="025B47"/>
                </a:highlight>
                <a:latin typeface="Montserrat ExtraBold"/>
                <a:ea typeface="Montserrat ExtraBold"/>
                <a:cs typeface="Montserrat ExtraBold"/>
                <a:sym typeface="Montserrat ExtraBold"/>
              </a:rPr>
              <a:t>.</a:t>
            </a:r>
            <a:r>
              <a:rPr i="1" lang="en-US" sz="3500">
                <a:solidFill>
                  <a:schemeClr val="lt1"/>
                </a:solidFill>
                <a:highlight>
                  <a:srgbClr val="025B47"/>
                </a:highlight>
                <a:latin typeface="Montserrat ExtraBold"/>
                <a:ea typeface="Montserrat ExtraBold"/>
                <a:cs typeface="Montserrat ExtraBold"/>
                <a:sym typeface="Montserrat ExtraBold"/>
              </a:rPr>
              <a:t>Female</a:t>
            </a:r>
            <a:r>
              <a:rPr i="1" lang="en-US" sz="3500">
                <a:solidFill>
                  <a:schemeClr val="lt1"/>
                </a:solidFill>
                <a:highlight>
                  <a:srgbClr val="025B47"/>
                </a:highlight>
                <a:latin typeface="Montserrat ExtraBold"/>
                <a:ea typeface="Montserrat ExtraBold"/>
                <a:cs typeface="Montserrat ExtraBold"/>
                <a:sym typeface="Montserrat ExtraBold"/>
              </a:rPr>
              <a:t> members </a:t>
            </a:r>
            <a:r>
              <a:rPr lang="en-US" sz="3500">
                <a:solidFill>
                  <a:srgbClr val="025B47"/>
                </a:solidFill>
                <a:highlight>
                  <a:srgbClr val="025B47"/>
                </a:highlight>
                <a:latin typeface="Montserrat ExtraBold"/>
                <a:ea typeface="Montserrat ExtraBold"/>
                <a:cs typeface="Montserrat ExtraBold"/>
                <a:sym typeface="Montserrat ExtraBold"/>
              </a:rPr>
              <a:t>..</a:t>
            </a:r>
            <a:endParaRPr sz="3500">
              <a:solidFill>
                <a:srgbClr val="025B47"/>
              </a:solidFill>
              <a:highlight>
                <a:srgbClr val="025B47"/>
              </a:highlight>
              <a:latin typeface="Montserrat ExtraBold"/>
              <a:ea typeface="Montserrat ExtraBold"/>
              <a:cs typeface="Montserrat ExtraBold"/>
              <a:sym typeface="Montserrat ExtraBold"/>
            </a:endParaRPr>
          </a:p>
        </p:txBody>
      </p:sp>
      <p:sp>
        <p:nvSpPr>
          <p:cNvPr id="293" name="Google Shape;293;p4"/>
          <p:cNvSpPr txBox="1"/>
          <p:nvPr/>
        </p:nvSpPr>
        <p:spPr>
          <a:xfrm>
            <a:off x="14874650" y="6614850"/>
            <a:ext cx="34797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500">
                <a:solidFill>
                  <a:srgbClr val="F9CB9C"/>
                </a:solidFill>
                <a:latin typeface="Montserrat"/>
                <a:ea typeface="Montserrat"/>
                <a:cs typeface="Montserrat"/>
                <a:sym typeface="Montserrat"/>
              </a:rPr>
              <a:t>R$ 49,8 bi</a:t>
            </a:r>
            <a:endParaRPr b="1" sz="4500">
              <a:solidFill>
                <a:srgbClr val="F9CB9C"/>
              </a:solidFill>
              <a:latin typeface="Montserrat"/>
              <a:ea typeface="Montserrat"/>
              <a:cs typeface="Montserrat"/>
              <a:sym typeface="Montserrat"/>
            </a:endParaRPr>
          </a:p>
        </p:txBody>
      </p:sp>
      <p:sp>
        <p:nvSpPr>
          <p:cNvPr id="294" name="Google Shape;294;p4"/>
          <p:cNvSpPr txBox="1"/>
          <p:nvPr/>
        </p:nvSpPr>
        <p:spPr>
          <a:xfrm>
            <a:off x="11624550" y="2068675"/>
            <a:ext cx="38844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4500">
                <a:solidFill>
                  <a:srgbClr val="F9CB9C"/>
                </a:solidFill>
                <a:latin typeface="Montserrat"/>
                <a:ea typeface="Montserrat"/>
                <a:cs typeface="Montserrat"/>
                <a:sym typeface="Montserrat"/>
              </a:rPr>
              <a:t>R$ 805 mi</a:t>
            </a:r>
            <a:endParaRPr b="1" sz="4500">
              <a:solidFill>
                <a:srgbClr val="F9CB9C"/>
              </a:solidFill>
              <a:latin typeface="Montserrat"/>
              <a:ea typeface="Montserrat"/>
              <a:cs typeface="Montserrat"/>
              <a:sym typeface="Montserrat"/>
            </a:endParaRPr>
          </a:p>
          <a:p>
            <a:pPr indent="0" lvl="0" marL="0" rtl="0" algn="l">
              <a:spcBef>
                <a:spcPts val="0"/>
              </a:spcBef>
              <a:spcAft>
                <a:spcPts val="0"/>
              </a:spcAft>
              <a:buNone/>
            </a:pPr>
            <a:r>
              <a:t/>
            </a:r>
            <a:endParaRPr sz="1800">
              <a:latin typeface="Calibri"/>
              <a:ea typeface="Calibri"/>
              <a:cs typeface="Calibri"/>
              <a:sym typeface="Calibri"/>
            </a:endParaRPr>
          </a:p>
        </p:txBody>
      </p:sp>
      <p:sp>
        <p:nvSpPr>
          <p:cNvPr id="295" name="Google Shape;295;p4"/>
          <p:cNvSpPr txBox="1"/>
          <p:nvPr/>
        </p:nvSpPr>
        <p:spPr>
          <a:xfrm>
            <a:off x="8661550" y="5077463"/>
            <a:ext cx="27810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4500">
                <a:solidFill>
                  <a:srgbClr val="F9CB9C"/>
                </a:solidFill>
                <a:latin typeface="Montserrat"/>
                <a:ea typeface="Montserrat"/>
                <a:cs typeface="Montserrat"/>
                <a:sym typeface="Montserrat"/>
              </a:rPr>
              <a:t>R$ 12 bi</a:t>
            </a:r>
            <a:endParaRPr b="1" sz="4500">
              <a:solidFill>
                <a:srgbClr val="F9CB9C"/>
              </a:solidFill>
              <a:latin typeface="Montserrat"/>
              <a:ea typeface="Montserrat"/>
              <a:cs typeface="Montserrat"/>
              <a:sym typeface="Montserrat"/>
            </a:endParaRPr>
          </a:p>
          <a:p>
            <a:pPr indent="0" lvl="0" marL="0" rtl="0" algn="l">
              <a:spcBef>
                <a:spcPts val="0"/>
              </a:spcBef>
              <a:spcAft>
                <a:spcPts val="0"/>
              </a:spcAft>
              <a:buNone/>
            </a:pPr>
            <a:r>
              <a:t/>
            </a:r>
            <a:endParaRPr sz="1800">
              <a:latin typeface="Calibri"/>
              <a:ea typeface="Calibri"/>
              <a:cs typeface="Calibri"/>
              <a:sym typeface="Calibri"/>
            </a:endParaRPr>
          </a:p>
        </p:txBody>
      </p:sp>
      <p:sp>
        <p:nvSpPr>
          <p:cNvPr id="296" name="Google Shape;296;p4"/>
          <p:cNvSpPr txBox="1"/>
          <p:nvPr/>
        </p:nvSpPr>
        <p:spPr>
          <a:xfrm>
            <a:off x="9641763" y="9088375"/>
            <a:ext cx="25551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4500">
                <a:solidFill>
                  <a:srgbClr val="F9CB9C"/>
                </a:solidFill>
                <a:latin typeface="Montserrat"/>
                <a:ea typeface="Montserrat"/>
                <a:cs typeface="Montserrat"/>
                <a:sym typeface="Montserrat"/>
              </a:rPr>
              <a:t>+ 39 %</a:t>
            </a:r>
            <a:endParaRPr i="1" sz="32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1800">
              <a:latin typeface="Calibri"/>
              <a:ea typeface="Calibri"/>
              <a:cs typeface="Calibri"/>
              <a:sym typeface="Calibri"/>
            </a:endParaRPr>
          </a:p>
        </p:txBody>
      </p:sp>
      <p:pic>
        <p:nvPicPr>
          <p:cNvPr id="297" name="Google Shape;297;p4"/>
          <p:cNvPicPr preferRelativeResize="0"/>
          <p:nvPr/>
        </p:nvPicPr>
        <p:blipFill rotWithShape="1">
          <a:blip r:embed="rId4">
            <a:alphaModFix/>
          </a:blip>
          <a:srcRect b="0" l="0" r="0" t="0"/>
          <a:stretch/>
        </p:blipFill>
        <p:spPr>
          <a:xfrm>
            <a:off x="15085613" y="10651720"/>
            <a:ext cx="4138932" cy="243762"/>
          </a:xfrm>
          <a:prstGeom prst="rect">
            <a:avLst/>
          </a:prstGeom>
          <a:noFill/>
          <a:ln>
            <a:noFill/>
          </a:ln>
        </p:spPr>
      </p:pic>
      <p:pic>
        <p:nvPicPr>
          <p:cNvPr id="298" name="Google Shape;298;p4"/>
          <p:cNvPicPr preferRelativeResize="0"/>
          <p:nvPr/>
        </p:nvPicPr>
        <p:blipFill>
          <a:blip r:embed="rId5">
            <a:alphaModFix/>
          </a:blip>
          <a:stretch>
            <a:fillRect/>
          </a:stretch>
        </p:blipFill>
        <p:spPr>
          <a:xfrm>
            <a:off x="469575" y="10388400"/>
            <a:ext cx="2628350" cy="522925"/>
          </a:xfrm>
          <a:prstGeom prst="rect">
            <a:avLst/>
          </a:prstGeom>
          <a:noFill/>
          <a:ln>
            <a:noFill/>
          </a:ln>
        </p:spPr>
      </p:pic>
      <p:sp>
        <p:nvSpPr>
          <p:cNvPr id="299" name="Google Shape;299;p4"/>
          <p:cNvSpPr txBox="1"/>
          <p:nvPr/>
        </p:nvSpPr>
        <p:spPr>
          <a:xfrm>
            <a:off x="537750" y="553325"/>
            <a:ext cx="7745700" cy="113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100">
                <a:solidFill>
                  <a:srgbClr val="F58220"/>
                </a:solidFill>
                <a:latin typeface="Montserrat"/>
                <a:ea typeface="Montserrat"/>
                <a:cs typeface="Montserrat"/>
                <a:sym typeface="Montserrat"/>
              </a:rPr>
              <a:t>DADOS DO SISTEMA CRESOL </a:t>
            </a:r>
            <a:endParaRPr b="1" sz="3100">
              <a:solidFill>
                <a:srgbClr val="F58220"/>
              </a:solidFill>
              <a:latin typeface="Montserrat"/>
              <a:ea typeface="Montserrat"/>
              <a:cs typeface="Montserrat"/>
              <a:sym typeface="Montserrat"/>
            </a:endParaRPr>
          </a:p>
          <a:p>
            <a:pPr indent="0" lvl="0" marL="0" rtl="0" algn="l">
              <a:spcBef>
                <a:spcPts val="0"/>
              </a:spcBef>
              <a:spcAft>
                <a:spcPts val="0"/>
              </a:spcAft>
              <a:buNone/>
            </a:pPr>
            <a:r>
              <a:rPr b="1" i="1" lang="en-US" sz="3100">
                <a:solidFill>
                  <a:srgbClr val="F58220"/>
                </a:solidFill>
                <a:latin typeface="Montserrat"/>
                <a:ea typeface="Montserrat"/>
                <a:cs typeface="Montserrat"/>
                <a:sym typeface="Montserrat"/>
              </a:rPr>
              <a:t>CRESOL SYSTEM DATA</a:t>
            </a:r>
            <a:endParaRPr b="1" i="1" sz="3100">
              <a:solidFill>
                <a:srgbClr val="F58220"/>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 name="Shape 50"/>
        <p:cNvGrpSpPr/>
        <p:nvPr/>
      </p:nvGrpSpPr>
      <p:grpSpPr>
        <a:xfrm>
          <a:off x="0" y="0"/>
          <a:ext cx="0" cy="0"/>
          <a:chOff x="0" y="0"/>
          <a:chExt cx="0" cy="0"/>
        </a:xfrm>
      </p:grpSpPr>
      <p:sp>
        <p:nvSpPr>
          <p:cNvPr id="51" name="Google Shape;51;g3a2554872a5_0_72"/>
          <p:cNvSpPr txBox="1"/>
          <p:nvPr/>
        </p:nvSpPr>
        <p:spPr>
          <a:xfrm>
            <a:off x="921400" y="681575"/>
            <a:ext cx="18261300" cy="2474400"/>
          </a:xfrm>
          <a:prstGeom prst="rect">
            <a:avLst/>
          </a:prstGeom>
          <a:noFill/>
          <a:ln>
            <a:noFill/>
          </a:ln>
        </p:spPr>
        <p:txBody>
          <a:bodyPr anchorCtr="0" anchor="t" bIns="0" lIns="0" spcFirstLastPara="1" rIns="0" wrap="square" tIns="11425">
            <a:spAutoFit/>
          </a:bodyPr>
          <a:lstStyle/>
          <a:p>
            <a:pPr indent="0" lvl="0" marL="12700" marR="5080" rtl="0" algn="just">
              <a:lnSpc>
                <a:spcPct val="100000"/>
              </a:lnSpc>
              <a:spcBef>
                <a:spcPts val="0"/>
              </a:spcBef>
              <a:spcAft>
                <a:spcPts val="0"/>
              </a:spcAft>
              <a:buNone/>
            </a:pPr>
            <a:r>
              <a:rPr lang="en-US" sz="3200">
                <a:solidFill>
                  <a:srgbClr val="025B47"/>
                </a:solidFill>
                <a:latin typeface="Montserrat"/>
                <a:ea typeface="Montserrat"/>
                <a:cs typeface="Montserrat"/>
                <a:sym typeface="Montserrat"/>
              </a:rPr>
              <a:t>O consumo da erva-mate é uma tradição indígena, </a:t>
            </a:r>
            <a:r>
              <a:rPr lang="en-US" sz="3200">
                <a:solidFill>
                  <a:srgbClr val="025B47"/>
                </a:solidFill>
                <a:latin typeface="Montserrat"/>
                <a:ea typeface="Montserrat"/>
                <a:cs typeface="Montserrat"/>
                <a:sym typeface="Montserrat"/>
              </a:rPr>
              <a:t>considerada</a:t>
            </a:r>
            <a:r>
              <a:rPr lang="en-US" sz="3200">
                <a:solidFill>
                  <a:srgbClr val="025B47"/>
                </a:solidFill>
                <a:latin typeface="Montserrat"/>
                <a:ea typeface="Montserrat"/>
                <a:cs typeface="Montserrat"/>
                <a:sym typeface="Montserrat"/>
              </a:rPr>
              <a:t> pelos índios guaranis como bebida sagrada e medicinal. Com a chegada dos colonizadores, seu consumo se espalhou e ganhou importância econômica, especialmente nas missões jesuíticas. Com o tempo, tornou-se símbolo cultural do Sul do Brasil e de países vizinhos, representando convivência, tradição e identidade regional por meio do chimarrão e do tereré.</a:t>
            </a:r>
            <a:endParaRPr sz="3200">
              <a:solidFill>
                <a:srgbClr val="025B47"/>
              </a:solidFill>
              <a:latin typeface="Montserrat"/>
              <a:ea typeface="Montserrat"/>
              <a:cs typeface="Montserrat"/>
              <a:sym typeface="Montserrat"/>
            </a:endParaRPr>
          </a:p>
        </p:txBody>
      </p:sp>
      <p:pic>
        <p:nvPicPr>
          <p:cNvPr id="52" name="Google Shape;52;g3a2554872a5_0_72"/>
          <p:cNvPicPr preferRelativeResize="0"/>
          <p:nvPr/>
        </p:nvPicPr>
        <p:blipFill rotWithShape="1">
          <a:blip r:embed="rId3">
            <a:alphaModFix/>
          </a:blip>
          <a:srcRect b="0" l="0" r="0" t="0"/>
          <a:stretch/>
        </p:blipFill>
        <p:spPr>
          <a:xfrm>
            <a:off x="13670355" y="2322210"/>
            <a:ext cx="5252198" cy="7905933"/>
          </a:xfrm>
          <a:prstGeom prst="rect">
            <a:avLst/>
          </a:prstGeom>
          <a:noFill/>
          <a:ln>
            <a:noFill/>
          </a:ln>
        </p:spPr>
      </p:pic>
      <p:pic>
        <p:nvPicPr>
          <p:cNvPr id="53" name="Google Shape;53;g3a2554872a5_0_72"/>
          <p:cNvPicPr preferRelativeResize="0"/>
          <p:nvPr/>
        </p:nvPicPr>
        <p:blipFill rotWithShape="1">
          <a:blip r:embed="rId4">
            <a:alphaModFix/>
          </a:blip>
          <a:srcRect b="-21773" l="0" r="35429" t="0"/>
          <a:stretch/>
        </p:blipFill>
        <p:spPr>
          <a:xfrm>
            <a:off x="865279" y="10402799"/>
            <a:ext cx="3000294" cy="694651"/>
          </a:xfrm>
          <a:prstGeom prst="rect">
            <a:avLst/>
          </a:prstGeom>
          <a:noFill/>
          <a:ln>
            <a:noFill/>
          </a:ln>
        </p:spPr>
      </p:pic>
      <p:pic>
        <p:nvPicPr>
          <p:cNvPr id="54" name="Google Shape;54;g3a2554872a5_0_72"/>
          <p:cNvPicPr preferRelativeResize="0"/>
          <p:nvPr/>
        </p:nvPicPr>
        <p:blipFill rotWithShape="1">
          <a:blip r:embed="rId5">
            <a:alphaModFix/>
          </a:blip>
          <a:srcRect b="0" l="0" r="0" t="0"/>
          <a:stretch/>
        </p:blipFill>
        <p:spPr>
          <a:xfrm>
            <a:off x="15085614" y="10629500"/>
            <a:ext cx="4138932" cy="241249"/>
          </a:xfrm>
          <a:prstGeom prst="rect">
            <a:avLst/>
          </a:prstGeom>
          <a:noFill/>
          <a:ln>
            <a:noFill/>
          </a:ln>
        </p:spPr>
      </p:pic>
      <p:sp>
        <p:nvSpPr>
          <p:cNvPr id="55" name="Google Shape;55;g3a2554872a5_0_72"/>
          <p:cNvSpPr txBox="1"/>
          <p:nvPr/>
        </p:nvSpPr>
        <p:spPr>
          <a:xfrm>
            <a:off x="921400" y="7465388"/>
            <a:ext cx="18261300" cy="2473800"/>
          </a:xfrm>
          <a:prstGeom prst="rect">
            <a:avLst/>
          </a:prstGeom>
          <a:noFill/>
          <a:ln>
            <a:noFill/>
          </a:ln>
        </p:spPr>
        <p:txBody>
          <a:bodyPr anchorCtr="0" anchor="t" bIns="0" lIns="0" spcFirstLastPara="1" rIns="0" wrap="square" tIns="10800">
            <a:spAutoFit/>
          </a:bodyPr>
          <a:lstStyle/>
          <a:p>
            <a:pPr indent="0" lvl="0" marL="14400" marR="3600" rtl="0" algn="just">
              <a:lnSpc>
                <a:spcPct val="100000"/>
              </a:lnSpc>
              <a:spcBef>
                <a:spcPts val="0"/>
              </a:spcBef>
              <a:spcAft>
                <a:spcPts val="0"/>
              </a:spcAft>
              <a:buNone/>
            </a:pPr>
            <a:r>
              <a:rPr i="1" lang="en-US" sz="3200">
                <a:solidFill>
                  <a:srgbClr val="025B47"/>
                </a:solidFill>
                <a:latin typeface="Montserrat"/>
                <a:ea typeface="Montserrat"/>
                <a:cs typeface="Montserrat"/>
                <a:sym typeface="Montserrat"/>
              </a:rPr>
              <a:t>Yerba mate has indigenous origins, used by the Guarani Tribe as a sacred and medicinal drink. With the arrival of the colonizers, its consumption spread and gained economic importance, especially in the Jesuit missions. Over time, it became a cultural symbol of southern Brazil and neighboring countries, representing coexistence, tradition, and regional identity through chimarrão and tereré.</a:t>
            </a:r>
            <a:endParaRPr i="1" sz="3200">
              <a:solidFill>
                <a:srgbClr val="025B47"/>
              </a:solidFill>
              <a:latin typeface="Montserrat"/>
              <a:ea typeface="Montserrat"/>
              <a:cs typeface="Montserrat"/>
              <a:sym typeface="Montserrat"/>
            </a:endParaRPr>
          </a:p>
        </p:txBody>
      </p:sp>
      <p:pic>
        <p:nvPicPr>
          <p:cNvPr id="56" name="Google Shape;56;g3a2554872a5_0_72"/>
          <p:cNvPicPr preferRelativeResize="0"/>
          <p:nvPr/>
        </p:nvPicPr>
        <p:blipFill rotWithShape="1">
          <a:blip r:embed="rId3">
            <a:alphaModFix/>
          </a:blip>
          <a:srcRect b="0" l="0" r="0" t="0"/>
          <a:stretch/>
        </p:blipFill>
        <p:spPr>
          <a:xfrm rot="-7659700">
            <a:off x="802908" y="479286"/>
            <a:ext cx="5252194" cy="7905934"/>
          </a:xfrm>
          <a:prstGeom prst="rect">
            <a:avLst/>
          </a:prstGeom>
          <a:noFill/>
          <a:ln>
            <a:noFill/>
          </a:ln>
        </p:spPr>
      </p:pic>
      <p:pic>
        <p:nvPicPr>
          <p:cNvPr id="57" name="Google Shape;57;g3a2554872a5_0_72"/>
          <p:cNvPicPr preferRelativeResize="0"/>
          <p:nvPr/>
        </p:nvPicPr>
        <p:blipFill rotWithShape="1">
          <a:blip r:embed="rId6">
            <a:alphaModFix/>
          </a:blip>
          <a:srcRect b="0" l="0" r="891" t="0"/>
          <a:stretch/>
        </p:blipFill>
        <p:spPr>
          <a:xfrm>
            <a:off x="3732925" y="3431175"/>
            <a:ext cx="11792849" cy="3877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3" name="Shape 303"/>
        <p:cNvGrpSpPr/>
        <p:nvPr/>
      </p:nvGrpSpPr>
      <p:grpSpPr>
        <a:xfrm>
          <a:off x="0" y="0"/>
          <a:ext cx="0" cy="0"/>
          <a:chOff x="0" y="0"/>
          <a:chExt cx="0" cy="0"/>
        </a:xfrm>
      </p:grpSpPr>
      <p:sp>
        <p:nvSpPr>
          <p:cNvPr id="304" name="Google Shape;304;p6"/>
          <p:cNvSpPr/>
          <p:nvPr/>
        </p:nvSpPr>
        <p:spPr>
          <a:xfrm>
            <a:off x="0" y="0"/>
            <a:ext cx="20104099" cy="11309350"/>
          </a:xfrm>
          <a:prstGeom prst="rect">
            <a:avLst/>
          </a:prstGeom>
          <a:solidFill>
            <a:srgbClr val="005C46"/>
          </a:solidFill>
          <a:ln cap="flat" cmpd="sng" w="25400">
            <a:solidFill>
              <a:srgbClr val="005C46"/>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000"/>
              <a:buFont typeface="Tahoma"/>
              <a:buNone/>
            </a:pPr>
            <a:r>
              <a:t/>
            </a:r>
            <a:endParaRPr b="1" sz="4000">
              <a:solidFill>
                <a:schemeClr val="lt1"/>
              </a:solidFill>
              <a:latin typeface="Tahoma"/>
              <a:ea typeface="Tahoma"/>
              <a:cs typeface="Tahoma"/>
              <a:sym typeface="Tahoma"/>
            </a:endParaRPr>
          </a:p>
        </p:txBody>
      </p:sp>
      <p:pic>
        <p:nvPicPr>
          <p:cNvPr id="305" name="Google Shape;305;p6"/>
          <p:cNvPicPr preferRelativeResize="0"/>
          <p:nvPr/>
        </p:nvPicPr>
        <p:blipFill rotWithShape="1">
          <a:blip r:embed="rId3">
            <a:alphaModFix/>
          </a:blip>
          <a:srcRect b="0" l="0" r="0" t="0"/>
          <a:stretch/>
        </p:blipFill>
        <p:spPr>
          <a:xfrm>
            <a:off x="15085613" y="10651720"/>
            <a:ext cx="4138932" cy="243762"/>
          </a:xfrm>
          <a:prstGeom prst="rect">
            <a:avLst/>
          </a:prstGeom>
          <a:noFill/>
          <a:ln>
            <a:noFill/>
          </a:ln>
        </p:spPr>
      </p:pic>
      <p:pic>
        <p:nvPicPr>
          <p:cNvPr id="306" name="Google Shape;306;p6"/>
          <p:cNvPicPr preferRelativeResize="0"/>
          <p:nvPr/>
        </p:nvPicPr>
        <p:blipFill>
          <a:blip r:embed="rId4">
            <a:alphaModFix/>
          </a:blip>
          <a:stretch>
            <a:fillRect/>
          </a:stretch>
        </p:blipFill>
        <p:spPr>
          <a:xfrm>
            <a:off x="469575" y="10388400"/>
            <a:ext cx="2628350" cy="522925"/>
          </a:xfrm>
          <a:prstGeom prst="rect">
            <a:avLst/>
          </a:prstGeom>
          <a:noFill/>
          <a:ln>
            <a:noFill/>
          </a:ln>
        </p:spPr>
      </p:pic>
      <p:sp>
        <p:nvSpPr>
          <p:cNvPr id="307" name="Google Shape;307;p6"/>
          <p:cNvSpPr txBox="1"/>
          <p:nvPr/>
        </p:nvSpPr>
        <p:spPr>
          <a:xfrm>
            <a:off x="378000" y="725675"/>
            <a:ext cx="124566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100">
                <a:solidFill>
                  <a:srgbClr val="F58220"/>
                </a:solidFill>
                <a:latin typeface="Montserrat"/>
                <a:ea typeface="Montserrat"/>
                <a:cs typeface="Montserrat"/>
                <a:sym typeface="Montserrat"/>
              </a:rPr>
              <a:t>DADOS DO SISTEMA CRESOL / </a:t>
            </a:r>
            <a:r>
              <a:rPr b="1" i="1" lang="en-US" sz="3100">
                <a:solidFill>
                  <a:srgbClr val="F58220"/>
                </a:solidFill>
                <a:latin typeface="Montserrat"/>
                <a:ea typeface="Montserrat"/>
                <a:cs typeface="Montserrat"/>
                <a:sym typeface="Montserrat"/>
              </a:rPr>
              <a:t>CRESOL SYSTEM DATA</a:t>
            </a:r>
            <a:endParaRPr/>
          </a:p>
        </p:txBody>
      </p:sp>
      <p:sp>
        <p:nvSpPr>
          <p:cNvPr id="308" name="Google Shape;308;p6"/>
          <p:cNvSpPr txBox="1"/>
          <p:nvPr/>
        </p:nvSpPr>
        <p:spPr>
          <a:xfrm>
            <a:off x="302400" y="1844625"/>
            <a:ext cx="8844600" cy="8219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US" sz="3000">
                <a:solidFill>
                  <a:schemeClr val="lt1"/>
                </a:solidFill>
                <a:latin typeface="Montserrat"/>
                <a:ea typeface="Montserrat"/>
                <a:cs typeface="Montserrat"/>
                <a:sym typeface="Montserrat"/>
              </a:rPr>
              <a:t>Carteira Sustentável da Cresol</a:t>
            </a:r>
            <a:endParaRPr b="1" sz="3000">
              <a:solidFill>
                <a:schemeClr val="lt1"/>
              </a:solidFill>
              <a:latin typeface="Montserrat"/>
              <a:ea typeface="Montserrat"/>
              <a:cs typeface="Montserrat"/>
              <a:sym typeface="Montserrat"/>
            </a:endParaRPr>
          </a:p>
          <a:p>
            <a:pPr indent="0" lvl="0" marL="0" rtl="0" algn="just">
              <a:spcBef>
                <a:spcPts val="0"/>
              </a:spcBef>
              <a:spcAft>
                <a:spcPts val="0"/>
              </a:spcAft>
              <a:buNone/>
            </a:pPr>
            <a:r>
              <a:t/>
            </a:r>
            <a:endParaRPr sz="3000">
              <a:solidFill>
                <a:schemeClr val="lt1"/>
              </a:solidFill>
              <a:latin typeface="Montserrat"/>
              <a:ea typeface="Montserrat"/>
              <a:cs typeface="Montserrat"/>
              <a:sym typeface="Montserrat"/>
            </a:endParaRPr>
          </a:p>
          <a:p>
            <a:pPr indent="-419100" lvl="0" marL="457200" rtl="0" algn="just">
              <a:lnSpc>
                <a:spcPct val="90000"/>
              </a:lnSpc>
              <a:spcBef>
                <a:spcPts val="0"/>
              </a:spcBef>
              <a:spcAft>
                <a:spcPts val="0"/>
              </a:spcAft>
              <a:buClr>
                <a:schemeClr val="lt1"/>
              </a:buClr>
              <a:buSzPts val="3000"/>
              <a:buFont typeface="Montserrat"/>
              <a:buChar char="-"/>
            </a:pPr>
            <a:r>
              <a:rPr lang="en-US" sz="3000">
                <a:solidFill>
                  <a:schemeClr val="lt1"/>
                </a:solidFill>
                <a:latin typeface="Montserrat"/>
                <a:ea typeface="Montserrat"/>
                <a:cs typeface="Montserrat"/>
                <a:sym typeface="Montserrat"/>
              </a:rPr>
              <a:t>12 bilhões (Carteira Ativa) alocados com contribuição à Economia Verde </a:t>
            </a:r>
            <a:endParaRPr sz="3000">
              <a:solidFill>
                <a:schemeClr val="lt1"/>
              </a:solidFill>
              <a:latin typeface="Montserrat"/>
              <a:ea typeface="Montserrat"/>
              <a:cs typeface="Montserrat"/>
              <a:sym typeface="Montserrat"/>
            </a:endParaRPr>
          </a:p>
          <a:p>
            <a:pPr indent="0" lvl="0" marL="0" rtl="0" algn="just">
              <a:lnSpc>
                <a:spcPct val="90000"/>
              </a:lnSpc>
              <a:spcBef>
                <a:spcPts val="0"/>
              </a:spcBef>
              <a:spcAft>
                <a:spcPts val="0"/>
              </a:spcAft>
              <a:buClr>
                <a:schemeClr val="dk1"/>
              </a:buClr>
              <a:buSzPts val="1100"/>
              <a:buFont typeface="Arial"/>
              <a:buNone/>
            </a:pPr>
            <a:r>
              <a:t/>
            </a:r>
            <a:endParaRPr sz="3000">
              <a:solidFill>
                <a:schemeClr val="lt1"/>
              </a:solidFill>
              <a:latin typeface="Montserrat"/>
              <a:ea typeface="Montserrat"/>
              <a:cs typeface="Montserrat"/>
              <a:sym typeface="Montserrat"/>
            </a:endParaRPr>
          </a:p>
          <a:p>
            <a:pPr indent="-419100" lvl="0" marL="457200" rtl="0" algn="just">
              <a:lnSpc>
                <a:spcPct val="90000"/>
              </a:lnSpc>
              <a:spcBef>
                <a:spcPts val="0"/>
              </a:spcBef>
              <a:spcAft>
                <a:spcPts val="0"/>
              </a:spcAft>
              <a:buClr>
                <a:schemeClr val="lt1"/>
              </a:buClr>
              <a:buSzPts val="3000"/>
              <a:buFont typeface="Montserrat"/>
              <a:buChar char="-"/>
            </a:pPr>
            <a:r>
              <a:rPr lang="en-US" sz="3000">
                <a:solidFill>
                  <a:schemeClr val="lt1"/>
                </a:solidFill>
                <a:latin typeface="Montserrat"/>
                <a:ea typeface="Montserrat"/>
                <a:cs typeface="Montserrat"/>
                <a:sym typeface="Montserrat"/>
              </a:rPr>
              <a:t>Carteira classificada conforme a Febraban</a:t>
            </a:r>
            <a:endParaRPr sz="3000">
              <a:solidFill>
                <a:schemeClr val="lt1"/>
              </a:solidFill>
              <a:latin typeface="Montserrat"/>
              <a:ea typeface="Montserrat"/>
              <a:cs typeface="Montserrat"/>
              <a:sym typeface="Montserrat"/>
            </a:endParaRPr>
          </a:p>
          <a:p>
            <a:pPr indent="0" lvl="0" marL="457200" rtl="0" algn="just">
              <a:lnSpc>
                <a:spcPct val="90000"/>
              </a:lnSpc>
              <a:spcBef>
                <a:spcPts val="0"/>
              </a:spcBef>
              <a:spcAft>
                <a:spcPts val="0"/>
              </a:spcAft>
              <a:buNone/>
            </a:pPr>
            <a:r>
              <a:t/>
            </a:r>
            <a:endParaRPr sz="3000">
              <a:solidFill>
                <a:schemeClr val="lt1"/>
              </a:solidFill>
              <a:latin typeface="Montserrat"/>
              <a:ea typeface="Montserrat"/>
              <a:cs typeface="Montserrat"/>
              <a:sym typeface="Montserrat"/>
            </a:endParaRPr>
          </a:p>
          <a:p>
            <a:pPr indent="-419100" lvl="0" marL="457200" rtl="0" algn="just">
              <a:lnSpc>
                <a:spcPct val="90000"/>
              </a:lnSpc>
              <a:spcBef>
                <a:spcPts val="0"/>
              </a:spcBef>
              <a:spcAft>
                <a:spcPts val="0"/>
              </a:spcAft>
              <a:buClr>
                <a:schemeClr val="lt1"/>
              </a:buClr>
              <a:buSzPts val="3000"/>
              <a:buFont typeface="Montserrat"/>
              <a:buChar char="-"/>
            </a:pPr>
            <a:r>
              <a:rPr lang="en-US" sz="3000">
                <a:solidFill>
                  <a:schemeClr val="lt1"/>
                </a:solidFill>
                <a:latin typeface="Montserrat"/>
                <a:ea typeface="Montserrat"/>
                <a:cs typeface="Montserrat"/>
                <a:sym typeface="Montserrat"/>
              </a:rPr>
              <a:t>A classificação monitora: Economia Verde; Exposição ao Risco Ambiental e Exposição às Mudanças Climáticas</a:t>
            </a:r>
            <a:endParaRPr sz="3000">
              <a:solidFill>
                <a:schemeClr val="lt1"/>
              </a:solidFill>
              <a:latin typeface="Montserrat"/>
              <a:ea typeface="Montserrat"/>
              <a:cs typeface="Montserrat"/>
              <a:sym typeface="Montserrat"/>
            </a:endParaRPr>
          </a:p>
          <a:p>
            <a:pPr indent="0" lvl="0" marL="457200" rtl="0" algn="just">
              <a:lnSpc>
                <a:spcPct val="90000"/>
              </a:lnSpc>
              <a:spcBef>
                <a:spcPts val="0"/>
              </a:spcBef>
              <a:spcAft>
                <a:spcPts val="0"/>
              </a:spcAft>
              <a:buNone/>
            </a:pPr>
            <a:r>
              <a:t/>
            </a:r>
            <a:endParaRPr sz="3000">
              <a:solidFill>
                <a:schemeClr val="lt1"/>
              </a:solidFill>
              <a:latin typeface="Montserrat"/>
              <a:ea typeface="Montserrat"/>
              <a:cs typeface="Montserrat"/>
              <a:sym typeface="Montserrat"/>
            </a:endParaRPr>
          </a:p>
          <a:p>
            <a:pPr indent="-419100" lvl="0" marL="457200" rtl="0" algn="just">
              <a:lnSpc>
                <a:spcPct val="90000"/>
              </a:lnSpc>
              <a:spcBef>
                <a:spcPts val="0"/>
              </a:spcBef>
              <a:spcAft>
                <a:spcPts val="0"/>
              </a:spcAft>
              <a:buClr>
                <a:schemeClr val="lt1"/>
              </a:buClr>
              <a:buSzPts val="3000"/>
              <a:buFont typeface="Montserrat"/>
              <a:buChar char="-"/>
            </a:pPr>
            <a:r>
              <a:rPr lang="en-US" sz="3000">
                <a:solidFill>
                  <a:schemeClr val="lt1"/>
                </a:solidFill>
                <a:latin typeface="Montserrat"/>
                <a:ea typeface="Montserrat"/>
                <a:cs typeface="Montserrat"/>
                <a:sym typeface="Montserrat"/>
              </a:rPr>
              <a:t>Adotamos abordagem proativa para mitigar impactos e impulsionar mudanças positivas</a:t>
            </a:r>
            <a:endParaRPr sz="3000">
              <a:solidFill>
                <a:schemeClr val="lt1"/>
              </a:solidFill>
              <a:latin typeface="Montserrat"/>
              <a:ea typeface="Montserrat"/>
              <a:cs typeface="Montserrat"/>
              <a:sym typeface="Montserrat"/>
            </a:endParaRPr>
          </a:p>
          <a:p>
            <a:pPr indent="0" lvl="0" marL="457200" rtl="0" algn="just">
              <a:lnSpc>
                <a:spcPct val="90000"/>
              </a:lnSpc>
              <a:spcBef>
                <a:spcPts val="0"/>
              </a:spcBef>
              <a:spcAft>
                <a:spcPts val="0"/>
              </a:spcAft>
              <a:buNone/>
            </a:pPr>
            <a:r>
              <a:t/>
            </a:r>
            <a:endParaRPr sz="3000">
              <a:solidFill>
                <a:schemeClr val="lt1"/>
              </a:solidFill>
              <a:latin typeface="Montserrat"/>
              <a:ea typeface="Montserrat"/>
              <a:cs typeface="Montserrat"/>
              <a:sym typeface="Montserrat"/>
            </a:endParaRPr>
          </a:p>
          <a:p>
            <a:pPr indent="-419100" lvl="0" marL="457200" rtl="0" algn="just">
              <a:lnSpc>
                <a:spcPct val="90000"/>
              </a:lnSpc>
              <a:spcBef>
                <a:spcPts val="0"/>
              </a:spcBef>
              <a:spcAft>
                <a:spcPts val="0"/>
              </a:spcAft>
              <a:buClr>
                <a:schemeClr val="lt1"/>
              </a:buClr>
              <a:buSzPts val="3000"/>
              <a:buFont typeface="Montserrat"/>
              <a:buChar char="-"/>
            </a:pPr>
            <a:r>
              <a:rPr lang="en-US" sz="3000">
                <a:solidFill>
                  <a:schemeClr val="lt1"/>
                </a:solidFill>
                <a:latin typeface="Montserrat"/>
                <a:ea typeface="Montserrat"/>
                <a:cs typeface="Montserrat"/>
                <a:sym typeface="Montserrat"/>
              </a:rPr>
              <a:t>Reconhecemos a influência das mudanças climáticas na oferta de produtos e serviços aos nossos cooperados</a:t>
            </a:r>
            <a:endParaRPr sz="3000">
              <a:solidFill>
                <a:schemeClr val="lt1"/>
              </a:solidFill>
              <a:latin typeface="Montserrat"/>
              <a:ea typeface="Montserrat"/>
              <a:cs typeface="Montserrat"/>
              <a:sym typeface="Montserrat"/>
            </a:endParaRPr>
          </a:p>
          <a:p>
            <a:pPr indent="0" lvl="0" marL="0" rtl="0" algn="just">
              <a:spcBef>
                <a:spcPts val="0"/>
              </a:spcBef>
              <a:spcAft>
                <a:spcPts val="0"/>
              </a:spcAft>
              <a:buNone/>
            </a:pPr>
            <a:r>
              <a:t/>
            </a:r>
            <a:endParaRPr sz="3000">
              <a:latin typeface="Montserrat"/>
              <a:ea typeface="Montserrat"/>
              <a:cs typeface="Montserrat"/>
              <a:sym typeface="Montserrat"/>
            </a:endParaRPr>
          </a:p>
        </p:txBody>
      </p:sp>
      <p:sp>
        <p:nvSpPr>
          <p:cNvPr id="309" name="Google Shape;309;p6"/>
          <p:cNvSpPr txBox="1"/>
          <p:nvPr/>
        </p:nvSpPr>
        <p:spPr>
          <a:xfrm>
            <a:off x="11247100" y="1647225"/>
            <a:ext cx="8118900" cy="9004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i="1" lang="en-US" sz="3000">
                <a:solidFill>
                  <a:schemeClr val="lt1"/>
                </a:solidFill>
                <a:latin typeface="Montserrat"/>
                <a:ea typeface="Montserrat"/>
                <a:cs typeface="Montserrat"/>
                <a:sym typeface="Montserrat"/>
              </a:rPr>
              <a:t>Cresol’s Sustainable Portfolio</a:t>
            </a:r>
            <a:endParaRPr b="1" i="1" sz="3000">
              <a:solidFill>
                <a:schemeClr val="lt1"/>
              </a:solidFill>
              <a:latin typeface="Montserrat"/>
              <a:ea typeface="Montserrat"/>
              <a:cs typeface="Montserrat"/>
              <a:sym typeface="Montserrat"/>
            </a:endParaRPr>
          </a:p>
          <a:p>
            <a:pPr indent="0" lvl="0" marL="457200" rtl="0" algn="just">
              <a:lnSpc>
                <a:spcPct val="90000"/>
              </a:lnSpc>
              <a:spcBef>
                <a:spcPts val="0"/>
              </a:spcBef>
              <a:spcAft>
                <a:spcPts val="0"/>
              </a:spcAft>
              <a:buNone/>
            </a:pPr>
            <a:r>
              <a:t/>
            </a:r>
            <a:endParaRPr i="1" sz="3000">
              <a:solidFill>
                <a:srgbClr val="5EEFEB"/>
              </a:solidFill>
              <a:latin typeface="Montserrat"/>
              <a:ea typeface="Montserrat"/>
              <a:cs typeface="Montserrat"/>
              <a:sym typeface="Montserrat"/>
            </a:endParaRPr>
          </a:p>
          <a:p>
            <a:pPr indent="-419100" lvl="0" marL="457200" rtl="0" algn="just">
              <a:lnSpc>
                <a:spcPct val="90000"/>
              </a:lnSpc>
              <a:spcBef>
                <a:spcPts val="0"/>
              </a:spcBef>
              <a:spcAft>
                <a:spcPts val="0"/>
              </a:spcAft>
              <a:buClr>
                <a:schemeClr val="lt1"/>
              </a:buClr>
              <a:buSzPts val="3000"/>
              <a:buFont typeface="Montserrat"/>
              <a:buChar char="-"/>
            </a:pPr>
            <a:r>
              <a:rPr i="1" lang="en-US" sz="3000">
                <a:solidFill>
                  <a:schemeClr val="lt1"/>
                </a:solidFill>
                <a:latin typeface="Montserrat"/>
                <a:ea typeface="Montserrat"/>
                <a:cs typeface="Montserrat"/>
                <a:sym typeface="Montserrat"/>
              </a:rPr>
              <a:t>R$ 12 billion (Active Portfolio) allocated with contribution to the Green Economy </a:t>
            </a:r>
            <a:endParaRPr i="1" sz="3000">
              <a:solidFill>
                <a:schemeClr val="lt1"/>
              </a:solidFill>
              <a:latin typeface="Montserrat"/>
              <a:ea typeface="Montserrat"/>
              <a:cs typeface="Montserrat"/>
              <a:sym typeface="Montserrat"/>
            </a:endParaRPr>
          </a:p>
          <a:p>
            <a:pPr indent="0" lvl="0" marL="457200" rtl="0" algn="just">
              <a:lnSpc>
                <a:spcPct val="90000"/>
              </a:lnSpc>
              <a:spcBef>
                <a:spcPts val="0"/>
              </a:spcBef>
              <a:spcAft>
                <a:spcPts val="0"/>
              </a:spcAft>
              <a:buNone/>
            </a:pPr>
            <a:r>
              <a:t/>
            </a:r>
            <a:endParaRPr i="1" sz="3000">
              <a:solidFill>
                <a:schemeClr val="lt1"/>
              </a:solidFill>
              <a:latin typeface="Montserrat"/>
              <a:ea typeface="Montserrat"/>
              <a:cs typeface="Montserrat"/>
              <a:sym typeface="Montserrat"/>
            </a:endParaRPr>
          </a:p>
          <a:p>
            <a:pPr indent="-419100" lvl="0" marL="457200" rtl="0" algn="just">
              <a:lnSpc>
                <a:spcPct val="90000"/>
              </a:lnSpc>
              <a:spcBef>
                <a:spcPts val="0"/>
              </a:spcBef>
              <a:spcAft>
                <a:spcPts val="0"/>
              </a:spcAft>
              <a:buClr>
                <a:schemeClr val="lt1"/>
              </a:buClr>
              <a:buSzPts val="3000"/>
              <a:buFont typeface="Montserrat"/>
              <a:buChar char="-"/>
            </a:pPr>
            <a:r>
              <a:rPr i="1" lang="en-US" sz="3000">
                <a:solidFill>
                  <a:schemeClr val="lt1"/>
                </a:solidFill>
                <a:latin typeface="Montserrat"/>
                <a:ea typeface="Montserrat"/>
                <a:cs typeface="Montserrat"/>
                <a:sym typeface="Montserrat"/>
              </a:rPr>
              <a:t>Portfolio classified according to Febraban guidelines</a:t>
            </a:r>
            <a:endParaRPr i="1" sz="3000">
              <a:solidFill>
                <a:schemeClr val="lt1"/>
              </a:solidFill>
              <a:latin typeface="Montserrat"/>
              <a:ea typeface="Montserrat"/>
              <a:cs typeface="Montserrat"/>
              <a:sym typeface="Montserrat"/>
            </a:endParaRPr>
          </a:p>
          <a:p>
            <a:pPr indent="0" lvl="0" marL="457200" rtl="0" algn="just">
              <a:lnSpc>
                <a:spcPct val="90000"/>
              </a:lnSpc>
              <a:spcBef>
                <a:spcPts val="0"/>
              </a:spcBef>
              <a:spcAft>
                <a:spcPts val="0"/>
              </a:spcAft>
              <a:buNone/>
            </a:pPr>
            <a:r>
              <a:t/>
            </a:r>
            <a:endParaRPr i="1" sz="3000">
              <a:solidFill>
                <a:schemeClr val="lt1"/>
              </a:solidFill>
              <a:latin typeface="Montserrat"/>
              <a:ea typeface="Montserrat"/>
              <a:cs typeface="Montserrat"/>
              <a:sym typeface="Montserrat"/>
            </a:endParaRPr>
          </a:p>
          <a:p>
            <a:pPr indent="-419100" lvl="0" marL="457200" rtl="0" algn="just">
              <a:lnSpc>
                <a:spcPct val="90000"/>
              </a:lnSpc>
              <a:spcBef>
                <a:spcPts val="0"/>
              </a:spcBef>
              <a:spcAft>
                <a:spcPts val="0"/>
              </a:spcAft>
              <a:buClr>
                <a:schemeClr val="lt1"/>
              </a:buClr>
              <a:buSzPts val="3000"/>
              <a:buFont typeface="Montserrat"/>
              <a:buChar char="-"/>
            </a:pPr>
            <a:r>
              <a:rPr i="1" lang="en-US" sz="3000">
                <a:solidFill>
                  <a:schemeClr val="lt1"/>
                </a:solidFill>
                <a:latin typeface="Montserrat"/>
                <a:ea typeface="Montserrat"/>
                <a:cs typeface="Montserrat"/>
                <a:sym typeface="Montserrat"/>
              </a:rPr>
              <a:t>The classification monitors: Green Economy, Exposure to Environmental Risk, and Exposure to Climate Change</a:t>
            </a:r>
            <a:endParaRPr i="1" sz="3000">
              <a:solidFill>
                <a:schemeClr val="lt1"/>
              </a:solidFill>
              <a:latin typeface="Montserrat"/>
              <a:ea typeface="Montserrat"/>
              <a:cs typeface="Montserrat"/>
              <a:sym typeface="Montserrat"/>
            </a:endParaRPr>
          </a:p>
          <a:p>
            <a:pPr indent="0" lvl="0" marL="457200" rtl="0" algn="just">
              <a:lnSpc>
                <a:spcPct val="90000"/>
              </a:lnSpc>
              <a:spcBef>
                <a:spcPts val="0"/>
              </a:spcBef>
              <a:spcAft>
                <a:spcPts val="0"/>
              </a:spcAft>
              <a:buNone/>
            </a:pPr>
            <a:r>
              <a:t/>
            </a:r>
            <a:endParaRPr i="1" sz="3000">
              <a:solidFill>
                <a:schemeClr val="lt1"/>
              </a:solidFill>
              <a:latin typeface="Montserrat"/>
              <a:ea typeface="Montserrat"/>
              <a:cs typeface="Montserrat"/>
              <a:sym typeface="Montserrat"/>
            </a:endParaRPr>
          </a:p>
          <a:p>
            <a:pPr indent="-419100" lvl="0" marL="457200" rtl="0" algn="just">
              <a:lnSpc>
                <a:spcPct val="90000"/>
              </a:lnSpc>
              <a:spcBef>
                <a:spcPts val="0"/>
              </a:spcBef>
              <a:spcAft>
                <a:spcPts val="0"/>
              </a:spcAft>
              <a:buClr>
                <a:schemeClr val="lt1"/>
              </a:buClr>
              <a:buSzPts val="3000"/>
              <a:buFont typeface="Montserrat"/>
              <a:buChar char="-"/>
            </a:pPr>
            <a:r>
              <a:rPr i="1" lang="en-US" sz="3000">
                <a:solidFill>
                  <a:schemeClr val="lt1"/>
                </a:solidFill>
                <a:latin typeface="Montserrat"/>
                <a:ea typeface="Montserrat"/>
                <a:cs typeface="Montserrat"/>
                <a:sym typeface="Montserrat"/>
              </a:rPr>
              <a:t>We adopt a proactive approach to mitigate impacts and drive positive change</a:t>
            </a:r>
            <a:endParaRPr i="1" sz="3000">
              <a:solidFill>
                <a:schemeClr val="lt1"/>
              </a:solidFill>
              <a:latin typeface="Montserrat"/>
              <a:ea typeface="Montserrat"/>
              <a:cs typeface="Montserrat"/>
              <a:sym typeface="Montserrat"/>
            </a:endParaRPr>
          </a:p>
          <a:p>
            <a:pPr indent="0" lvl="0" marL="457200" rtl="0" algn="just">
              <a:lnSpc>
                <a:spcPct val="90000"/>
              </a:lnSpc>
              <a:spcBef>
                <a:spcPts val="0"/>
              </a:spcBef>
              <a:spcAft>
                <a:spcPts val="0"/>
              </a:spcAft>
              <a:buNone/>
            </a:pPr>
            <a:r>
              <a:t/>
            </a:r>
            <a:endParaRPr i="1" sz="3000">
              <a:solidFill>
                <a:schemeClr val="lt1"/>
              </a:solidFill>
              <a:latin typeface="Montserrat"/>
              <a:ea typeface="Montserrat"/>
              <a:cs typeface="Montserrat"/>
              <a:sym typeface="Montserrat"/>
            </a:endParaRPr>
          </a:p>
          <a:p>
            <a:pPr indent="-419100" lvl="0" marL="457200" rtl="0" algn="just">
              <a:lnSpc>
                <a:spcPct val="90000"/>
              </a:lnSpc>
              <a:spcBef>
                <a:spcPts val="0"/>
              </a:spcBef>
              <a:spcAft>
                <a:spcPts val="0"/>
              </a:spcAft>
              <a:buClr>
                <a:schemeClr val="lt1"/>
              </a:buClr>
              <a:buSzPts val="3000"/>
              <a:buFont typeface="Montserrat"/>
              <a:buChar char="-"/>
            </a:pPr>
            <a:r>
              <a:rPr i="1" lang="en-US" sz="3000">
                <a:solidFill>
                  <a:schemeClr val="lt1"/>
                </a:solidFill>
                <a:latin typeface="Montserrat"/>
                <a:ea typeface="Montserrat"/>
                <a:cs typeface="Montserrat"/>
                <a:sym typeface="Montserrat"/>
              </a:rPr>
              <a:t>We recognize the influence of climate change on the products and services offered to our cooperative members</a:t>
            </a:r>
            <a:endParaRPr b="1" sz="3000">
              <a:solidFill>
                <a:schemeClr val="lt1"/>
              </a:solidFill>
              <a:latin typeface="Tahoma"/>
              <a:ea typeface="Tahoma"/>
              <a:cs typeface="Tahoma"/>
              <a:sym typeface="Tahoma"/>
            </a:endParaRPr>
          </a:p>
          <a:p>
            <a:pPr indent="0" lvl="0" marL="0" rtl="0" algn="just">
              <a:spcBef>
                <a:spcPts val="0"/>
              </a:spcBef>
              <a:spcAft>
                <a:spcPts val="0"/>
              </a:spcAft>
              <a:buNone/>
            </a:pPr>
            <a:r>
              <a:t/>
            </a:r>
            <a:endParaRPr sz="3000">
              <a:latin typeface="Calibri"/>
              <a:ea typeface="Calibri"/>
              <a:cs typeface="Calibri"/>
              <a:sym typeface="Calibri"/>
            </a:endParaRPr>
          </a:p>
        </p:txBody>
      </p:sp>
      <p:pic>
        <p:nvPicPr>
          <p:cNvPr id="310" name="Google Shape;310;p6"/>
          <p:cNvPicPr preferRelativeResize="0"/>
          <p:nvPr/>
        </p:nvPicPr>
        <p:blipFill>
          <a:blip r:embed="rId5">
            <a:alphaModFix/>
          </a:blip>
          <a:stretch>
            <a:fillRect/>
          </a:stretch>
        </p:blipFill>
        <p:spPr>
          <a:xfrm>
            <a:off x="9085075" y="6041525"/>
            <a:ext cx="2162025" cy="5267825"/>
          </a:xfrm>
          <a:prstGeom prst="rect">
            <a:avLst/>
          </a:prstGeom>
          <a:solidFill>
            <a:srgbClr val="005C46"/>
          </a:solidFill>
          <a:ln cap="flat" cmpd="sng" w="25400">
            <a:solidFill>
              <a:srgbClr val="005C46"/>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4" name="Shape 314"/>
        <p:cNvGrpSpPr/>
        <p:nvPr/>
      </p:nvGrpSpPr>
      <p:grpSpPr>
        <a:xfrm>
          <a:off x="0" y="0"/>
          <a:ext cx="0" cy="0"/>
          <a:chOff x="0" y="0"/>
          <a:chExt cx="0" cy="0"/>
        </a:xfrm>
      </p:grpSpPr>
      <p:sp>
        <p:nvSpPr>
          <p:cNvPr id="315" name="Google Shape;315;g3a2554872a5_0_183"/>
          <p:cNvSpPr/>
          <p:nvPr/>
        </p:nvSpPr>
        <p:spPr>
          <a:xfrm>
            <a:off x="0" y="0"/>
            <a:ext cx="20104200" cy="11309400"/>
          </a:xfrm>
          <a:prstGeom prst="rect">
            <a:avLst/>
          </a:prstGeom>
          <a:solidFill>
            <a:srgbClr val="005C46"/>
          </a:solidFill>
          <a:ln cap="flat" cmpd="sng" w="25400">
            <a:solidFill>
              <a:srgbClr val="005C46"/>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endParaRPr>
          </a:p>
        </p:txBody>
      </p:sp>
      <p:pic>
        <p:nvPicPr>
          <p:cNvPr id="316" name="Google Shape;316;g3a2554872a5_0_183" title="Gráfico-Matriz-de-sustentabilidade (1).png"/>
          <p:cNvPicPr preferRelativeResize="0"/>
          <p:nvPr/>
        </p:nvPicPr>
        <p:blipFill rotWithShape="1">
          <a:blip r:embed="rId3">
            <a:alphaModFix/>
          </a:blip>
          <a:srcRect b="0" l="0" r="0" t="0"/>
          <a:stretch/>
        </p:blipFill>
        <p:spPr>
          <a:xfrm>
            <a:off x="7057225" y="2955950"/>
            <a:ext cx="5984001" cy="5721124"/>
          </a:xfrm>
          <a:prstGeom prst="rect">
            <a:avLst/>
          </a:prstGeom>
          <a:noFill/>
          <a:ln>
            <a:noFill/>
          </a:ln>
        </p:spPr>
      </p:pic>
      <p:sp>
        <p:nvSpPr>
          <p:cNvPr id="317" name="Google Shape;317;g3a2554872a5_0_183"/>
          <p:cNvSpPr txBox="1"/>
          <p:nvPr/>
        </p:nvSpPr>
        <p:spPr>
          <a:xfrm>
            <a:off x="633525" y="326525"/>
            <a:ext cx="178143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BDA7"/>
              </a:buClr>
              <a:buSzPts val="2800"/>
              <a:buFont typeface="Tahoma"/>
              <a:buNone/>
            </a:pPr>
            <a:r>
              <a:rPr lang="en-US" sz="3300">
                <a:solidFill>
                  <a:srgbClr val="F38735"/>
                </a:solidFill>
                <a:latin typeface="Montserrat SemiBold"/>
                <a:ea typeface="Montserrat SemiBold"/>
                <a:cs typeface="Montserrat SemiBold"/>
                <a:sym typeface="Montserrat SemiBold"/>
              </a:rPr>
              <a:t>E</a:t>
            </a:r>
            <a:r>
              <a:rPr lang="en-US" sz="3400">
                <a:solidFill>
                  <a:srgbClr val="F38735"/>
                </a:solidFill>
                <a:latin typeface="Montserrat SemiBold"/>
                <a:ea typeface="Montserrat SemiBold"/>
                <a:cs typeface="Montserrat SemiBold"/>
                <a:sym typeface="Montserrat SemiBold"/>
              </a:rPr>
              <a:t>STRATÉGIAS DE SUSTENTABILIDADE / </a:t>
            </a:r>
            <a:r>
              <a:rPr i="1" lang="en-US" sz="3400">
                <a:solidFill>
                  <a:srgbClr val="F38735"/>
                </a:solidFill>
                <a:latin typeface="Montserrat SemiBold"/>
                <a:ea typeface="Montserrat SemiBold"/>
                <a:cs typeface="Montserrat SemiBold"/>
                <a:sym typeface="Montserrat SemiBold"/>
              </a:rPr>
              <a:t>SUSTAINABILITY </a:t>
            </a:r>
            <a:r>
              <a:rPr i="1" lang="en-US" sz="3400">
                <a:solidFill>
                  <a:srgbClr val="F38735"/>
                </a:solidFill>
                <a:latin typeface="Montserrat SemiBold"/>
                <a:ea typeface="Montserrat SemiBold"/>
                <a:cs typeface="Montserrat SemiBold"/>
                <a:sym typeface="Montserrat SemiBold"/>
              </a:rPr>
              <a:t>STRATEGIES</a:t>
            </a:r>
            <a:endParaRPr i="1" sz="2200">
              <a:solidFill>
                <a:srgbClr val="F38735"/>
              </a:solidFill>
              <a:latin typeface="Montserrat SemiBold"/>
              <a:ea typeface="Montserrat SemiBold"/>
              <a:cs typeface="Montserrat SemiBold"/>
              <a:sym typeface="Montserrat SemiBold"/>
            </a:endParaRPr>
          </a:p>
        </p:txBody>
      </p:sp>
      <p:sp>
        <p:nvSpPr>
          <p:cNvPr id="318" name="Google Shape;318;g3a2554872a5_0_183"/>
          <p:cNvSpPr txBox="1"/>
          <p:nvPr/>
        </p:nvSpPr>
        <p:spPr>
          <a:xfrm>
            <a:off x="15314125" y="2186175"/>
            <a:ext cx="4824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latin typeface="Calibri"/>
              <a:ea typeface="Calibri"/>
              <a:cs typeface="Calibri"/>
              <a:sym typeface="Calibri"/>
            </a:endParaRPr>
          </a:p>
        </p:txBody>
      </p:sp>
      <p:sp>
        <p:nvSpPr>
          <p:cNvPr id="319" name="Google Shape;319;g3a2554872a5_0_183"/>
          <p:cNvSpPr txBox="1"/>
          <p:nvPr/>
        </p:nvSpPr>
        <p:spPr>
          <a:xfrm>
            <a:off x="469575" y="1198100"/>
            <a:ext cx="6758100" cy="9914700"/>
          </a:xfrm>
          <a:prstGeom prst="rect">
            <a:avLst/>
          </a:prstGeom>
          <a:noFill/>
          <a:ln>
            <a:noFill/>
          </a:ln>
        </p:spPr>
        <p:txBody>
          <a:bodyPr anchorCtr="0" anchor="t" bIns="91425" lIns="91425" spcFirstLastPara="1" rIns="91425" wrap="square" tIns="91425">
            <a:spAutoFit/>
          </a:bodyPr>
          <a:lstStyle/>
          <a:p>
            <a:pPr indent="-419100" lvl="0" marL="457200" rtl="0" algn="just">
              <a:lnSpc>
                <a:spcPct val="90000"/>
              </a:lnSpc>
              <a:spcBef>
                <a:spcPts val="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15 ODS impactados.</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Mais de 90 Indicadores ESG.</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Comitês de Sustentabilidade.</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Plano de Ação ESG .</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Política de Sustentabilidade.</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Pacto Global ONU .</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Movimento da ONU Educa 2030.</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Movimento da ONU Mente em Foco.</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51 mil pessoas alcançadas pela Educação Financeira.</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32 mil crianças e jovens - Projetos Educacionais.</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Projetos voltados para as mulheres.</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Projetos voltados para os empreendedores.</a:t>
            </a:r>
            <a:endParaRPr i="1" sz="3000">
              <a:solidFill>
                <a:schemeClr val="lt1"/>
              </a:solidFill>
              <a:latin typeface="Montserrat Medium"/>
              <a:ea typeface="Montserrat Medium"/>
              <a:cs typeface="Montserrat Medium"/>
              <a:sym typeface="Montserrat Medium"/>
            </a:endParaRPr>
          </a:p>
          <a:p>
            <a:pPr indent="0" lvl="0" marL="0" rtl="0" algn="just">
              <a:lnSpc>
                <a:spcPct val="90000"/>
              </a:lnSpc>
              <a:spcBef>
                <a:spcPts val="1000"/>
              </a:spcBef>
              <a:spcAft>
                <a:spcPts val="0"/>
              </a:spcAft>
              <a:buClr>
                <a:schemeClr val="dk1"/>
              </a:buClr>
              <a:buSzPts val="1100"/>
              <a:buFont typeface="Arial"/>
              <a:buNone/>
            </a:pPr>
            <a:r>
              <a:t/>
            </a:r>
            <a:endParaRPr i="1" sz="2200">
              <a:solidFill>
                <a:schemeClr val="lt1"/>
              </a:solidFill>
              <a:latin typeface="Verdana"/>
              <a:ea typeface="Verdana"/>
              <a:cs typeface="Verdana"/>
              <a:sym typeface="Verdana"/>
            </a:endParaRPr>
          </a:p>
          <a:p>
            <a:pPr indent="0" lvl="0" marL="0" rtl="0" algn="just">
              <a:spcBef>
                <a:spcPts val="1000"/>
              </a:spcBef>
              <a:spcAft>
                <a:spcPts val="1000"/>
              </a:spcAft>
              <a:buNone/>
            </a:pPr>
            <a:r>
              <a:t/>
            </a:r>
            <a:endParaRPr sz="1800">
              <a:latin typeface="Calibri"/>
              <a:ea typeface="Calibri"/>
              <a:cs typeface="Calibri"/>
              <a:sym typeface="Calibri"/>
            </a:endParaRPr>
          </a:p>
        </p:txBody>
      </p:sp>
      <p:sp>
        <p:nvSpPr>
          <p:cNvPr id="320" name="Google Shape;320;g3a2554872a5_0_183"/>
          <p:cNvSpPr txBox="1"/>
          <p:nvPr/>
        </p:nvSpPr>
        <p:spPr>
          <a:xfrm>
            <a:off x="12746250" y="1324325"/>
            <a:ext cx="6937200" cy="8660700"/>
          </a:xfrm>
          <a:prstGeom prst="rect">
            <a:avLst/>
          </a:prstGeom>
          <a:noFill/>
          <a:ln>
            <a:noFill/>
          </a:ln>
        </p:spPr>
        <p:txBody>
          <a:bodyPr anchorCtr="0" anchor="t" bIns="91425" lIns="91425" spcFirstLastPara="1" rIns="91425" wrap="square" tIns="91425">
            <a:spAutoFit/>
          </a:bodyPr>
          <a:lstStyle/>
          <a:p>
            <a:pPr indent="-419100" lvl="0" marL="457200" rtl="0" algn="just">
              <a:lnSpc>
                <a:spcPct val="90000"/>
              </a:lnSpc>
              <a:spcBef>
                <a:spcPts val="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15 SDGs impacted.</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Over 90 ESG indicators.</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Sustainability Committees.</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ESG Action Plan.</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Sustainability Policy.</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UN Global Compact.</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UN “Education 2030” Movement.</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UN “Mind in Focus” Movement.</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51,000 people reached through Financial Education initiatives. </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32,000 children and youth engaged in Educational Projects.</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Women focused projects.</a:t>
            </a:r>
            <a:endParaRPr i="1" sz="3000">
              <a:solidFill>
                <a:schemeClr val="lt1"/>
              </a:solidFill>
              <a:latin typeface="Montserrat Medium"/>
              <a:ea typeface="Montserrat Medium"/>
              <a:cs typeface="Montserrat Medium"/>
              <a:sym typeface="Montserrat Medium"/>
            </a:endParaRPr>
          </a:p>
          <a:p>
            <a:pPr indent="-419100" lvl="0" marL="457200" rtl="0" algn="just">
              <a:lnSpc>
                <a:spcPct val="90000"/>
              </a:lnSpc>
              <a:spcBef>
                <a:spcPts val="1000"/>
              </a:spcBef>
              <a:spcAft>
                <a:spcPts val="1000"/>
              </a:spcAft>
              <a:buClr>
                <a:schemeClr val="lt1"/>
              </a:buClr>
              <a:buSzPts val="3000"/>
              <a:buFont typeface="Montserrat Medium"/>
              <a:buChar char="-"/>
            </a:pPr>
            <a:r>
              <a:rPr i="1" lang="en-US" sz="3000">
                <a:solidFill>
                  <a:schemeClr val="lt1"/>
                </a:solidFill>
                <a:latin typeface="Montserrat Medium"/>
                <a:ea typeface="Montserrat Medium"/>
                <a:cs typeface="Montserrat Medium"/>
                <a:sym typeface="Montserrat Medium"/>
              </a:rPr>
              <a:t>Projects supporting entrepreneurs.</a:t>
            </a:r>
            <a:endParaRPr i="1" sz="2600">
              <a:solidFill>
                <a:schemeClr val="lt1"/>
              </a:solidFill>
              <a:latin typeface="Montserrat Medium"/>
              <a:ea typeface="Montserrat Medium"/>
              <a:cs typeface="Montserrat Medium"/>
              <a:sym typeface="Montserrat Medium"/>
            </a:endParaRPr>
          </a:p>
        </p:txBody>
      </p:sp>
      <p:pic>
        <p:nvPicPr>
          <p:cNvPr id="321" name="Google Shape;321;g3a2554872a5_0_183"/>
          <p:cNvPicPr preferRelativeResize="0"/>
          <p:nvPr/>
        </p:nvPicPr>
        <p:blipFill rotWithShape="1">
          <a:blip r:embed="rId4">
            <a:alphaModFix/>
          </a:blip>
          <a:srcRect b="0" l="0" r="0" t="0"/>
          <a:stretch/>
        </p:blipFill>
        <p:spPr>
          <a:xfrm>
            <a:off x="15085613" y="10651720"/>
            <a:ext cx="4138932" cy="243762"/>
          </a:xfrm>
          <a:prstGeom prst="rect">
            <a:avLst/>
          </a:prstGeom>
          <a:noFill/>
          <a:ln>
            <a:noFill/>
          </a:ln>
        </p:spPr>
      </p:pic>
      <p:pic>
        <p:nvPicPr>
          <p:cNvPr id="322" name="Google Shape;322;g3a2554872a5_0_183"/>
          <p:cNvPicPr preferRelativeResize="0"/>
          <p:nvPr/>
        </p:nvPicPr>
        <p:blipFill>
          <a:blip r:embed="rId5">
            <a:alphaModFix/>
          </a:blip>
          <a:stretch>
            <a:fillRect/>
          </a:stretch>
        </p:blipFill>
        <p:spPr>
          <a:xfrm>
            <a:off x="469575" y="10388400"/>
            <a:ext cx="2628350" cy="522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1751C"/>
        </a:solidFill>
      </p:bgPr>
    </p:bg>
    <p:spTree>
      <p:nvGrpSpPr>
        <p:cNvPr id="326" name="Shape 326"/>
        <p:cNvGrpSpPr/>
        <p:nvPr/>
      </p:nvGrpSpPr>
      <p:grpSpPr>
        <a:xfrm>
          <a:off x="0" y="0"/>
          <a:ext cx="0" cy="0"/>
          <a:chOff x="0" y="0"/>
          <a:chExt cx="0" cy="0"/>
        </a:xfrm>
      </p:grpSpPr>
      <p:sp>
        <p:nvSpPr>
          <p:cNvPr id="327" name="Google Shape;327;g3a2554872a5_0_190"/>
          <p:cNvSpPr txBox="1"/>
          <p:nvPr/>
        </p:nvSpPr>
        <p:spPr>
          <a:xfrm>
            <a:off x="1033150" y="1917588"/>
            <a:ext cx="6780900" cy="3693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800"/>
              </a:spcBef>
              <a:spcAft>
                <a:spcPts val="2400"/>
              </a:spcAft>
              <a:buNone/>
            </a:pPr>
            <a:r>
              <a:t/>
            </a:r>
            <a:endParaRPr sz="1200">
              <a:solidFill>
                <a:srgbClr val="0A0A0A"/>
              </a:solidFill>
              <a:highlight>
                <a:srgbClr val="E5EDFF"/>
              </a:highlight>
              <a:latin typeface="Roboto"/>
              <a:ea typeface="Roboto"/>
              <a:cs typeface="Roboto"/>
              <a:sym typeface="Roboto"/>
            </a:endParaRPr>
          </a:p>
        </p:txBody>
      </p:sp>
      <p:sp>
        <p:nvSpPr>
          <p:cNvPr id="328" name="Google Shape;328;g3a2554872a5_0_190"/>
          <p:cNvSpPr txBox="1"/>
          <p:nvPr/>
        </p:nvSpPr>
        <p:spPr>
          <a:xfrm>
            <a:off x="9717025" y="10349875"/>
            <a:ext cx="71400" cy="1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Calibri"/>
              <a:ea typeface="Calibri"/>
              <a:cs typeface="Calibri"/>
              <a:sym typeface="Calibri"/>
            </a:endParaRPr>
          </a:p>
        </p:txBody>
      </p:sp>
      <p:sp>
        <p:nvSpPr>
          <p:cNvPr id="329" name="Google Shape;329;g3a2554872a5_0_190"/>
          <p:cNvSpPr txBox="1"/>
          <p:nvPr/>
        </p:nvSpPr>
        <p:spPr>
          <a:xfrm>
            <a:off x="2840325" y="1040400"/>
            <a:ext cx="141822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500">
                <a:solidFill>
                  <a:schemeClr val="lt1"/>
                </a:solidFill>
                <a:latin typeface="Montserrat"/>
                <a:ea typeface="Montserrat"/>
                <a:cs typeface="Montserrat"/>
                <a:sym typeface="Montserrat"/>
              </a:rPr>
              <a:t>CONHEÇA </a:t>
            </a:r>
            <a:r>
              <a:rPr b="1" lang="en-US" sz="4500">
                <a:solidFill>
                  <a:schemeClr val="lt1"/>
                </a:solidFill>
                <a:latin typeface="Montserrat"/>
                <a:ea typeface="Montserrat"/>
                <a:cs typeface="Montserrat"/>
                <a:sym typeface="Montserrat"/>
              </a:rPr>
              <a:t>MAIS SOBRE NOSSA COOPERATIVA</a:t>
            </a:r>
            <a:endParaRPr b="1" sz="4500">
              <a:solidFill>
                <a:schemeClr val="lt1"/>
              </a:solidFill>
              <a:latin typeface="Montserrat"/>
              <a:ea typeface="Montserrat"/>
              <a:cs typeface="Montserrat"/>
              <a:sym typeface="Montserrat"/>
            </a:endParaRPr>
          </a:p>
        </p:txBody>
      </p:sp>
      <p:pic>
        <p:nvPicPr>
          <p:cNvPr id="330" name="Google Shape;330;g3a2554872a5_0_190"/>
          <p:cNvPicPr preferRelativeResize="0"/>
          <p:nvPr/>
        </p:nvPicPr>
        <p:blipFill>
          <a:blip r:embed="rId3">
            <a:alphaModFix/>
          </a:blip>
          <a:stretch>
            <a:fillRect/>
          </a:stretch>
        </p:blipFill>
        <p:spPr>
          <a:xfrm>
            <a:off x="8436800" y="2286900"/>
            <a:ext cx="2989250" cy="3002000"/>
          </a:xfrm>
          <a:prstGeom prst="rect">
            <a:avLst/>
          </a:prstGeom>
          <a:noFill/>
          <a:ln>
            <a:noFill/>
          </a:ln>
        </p:spPr>
      </p:pic>
      <p:sp>
        <p:nvSpPr>
          <p:cNvPr id="331" name="Google Shape;331;g3a2554872a5_0_190"/>
          <p:cNvSpPr txBox="1"/>
          <p:nvPr/>
        </p:nvSpPr>
        <p:spPr>
          <a:xfrm>
            <a:off x="3573525" y="5695138"/>
            <a:ext cx="127158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500">
                <a:solidFill>
                  <a:schemeClr val="lt1"/>
                </a:solidFill>
                <a:latin typeface="Montserrat"/>
                <a:ea typeface="Montserrat"/>
                <a:cs typeface="Montserrat"/>
                <a:sym typeface="Montserrat"/>
              </a:rPr>
              <a:t>LEARN MORE ABOUT</a:t>
            </a:r>
            <a:r>
              <a:rPr b="1" lang="en-US" sz="4500">
                <a:solidFill>
                  <a:schemeClr val="lt1"/>
                </a:solidFill>
                <a:latin typeface="Montserrat"/>
                <a:ea typeface="Montserrat"/>
                <a:cs typeface="Montserrat"/>
                <a:sym typeface="Montserrat"/>
              </a:rPr>
              <a:t> OUR COOPERATIVE</a:t>
            </a:r>
            <a:endParaRPr b="1" sz="4500">
              <a:solidFill>
                <a:schemeClr val="lt1"/>
              </a:solidFill>
              <a:latin typeface="Montserrat"/>
              <a:ea typeface="Montserrat"/>
              <a:cs typeface="Montserrat"/>
              <a:sym typeface="Montserrat"/>
            </a:endParaRPr>
          </a:p>
        </p:txBody>
      </p:sp>
      <p:pic>
        <p:nvPicPr>
          <p:cNvPr id="332" name="Google Shape;332;g3a2554872a5_0_190"/>
          <p:cNvPicPr preferRelativeResize="0"/>
          <p:nvPr/>
        </p:nvPicPr>
        <p:blipFill>
          <a:blip r:embed="rId4">
            <a:alphaModFix/>
          </a:blip>
          <a:stretch>
            <a:fillRect/>
          </a:stretch>
        </p:blipFill>
        <p:spPr>
          <a:xfrm>
            <a:off x="7617375" y="7678025"/>
            <a:ext cx="4628092" cy="3002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6" name="Shape 336"/>
        <p:cNvGrpSpPr/>
        <p:nvPr/>
      </p:nvGrpSpPr>
      <p:grpSpPr>
        <a:xfrm>
          <a:off x="0" y="0"/>
          <a:ext cx="0" cy="0"/>
          <a:chOff x="0" y="0"/>
          <a:chExt cx="0" cy="0"/>
        </a:xfrm>
      </p:grpSpPr>
      <p:pic>
        <p:nvPicPr>
          <p:cNvPr id="337" name="Google Shape;337;p1"/>
          <p:cNvPicPr preferRelativeResize="0"/>
          <p:nvPr/>
        </p:nvPicPr>
        <p:blipFill rotWithShape="1">
          <a:blip r:embed="rId3">
            <a:alphaModFix/>
          </a:blip>
          <a:srcRect b="0" l="0" r="0" t="0"/>
          <a:stretch/>
        </p:blipFill>
        <p:spPr>
          <a:xfrm>
            <a:off x="158" y="-1"/>
            <a:ext cx="20103942" cy="11308761"/>
          </a:xfrm>
          <a:prstGeom prst="rect">
            <a:avLst/>
          </a:prstGeom>
          <a:noFill/>
          <a:ln>
            <a:noFill/>
          </a:ln>
        </p:spPr>
      </p:pic>
      <p:pic>
        <p:nvPicPr>
          <p:cNvPr id="338" name="Google Shape;338;p1"/>
          <p:cNvPicPr preferRelativeResize="0"/>
          <p:nvPr/>
        </p:nvPicPr>
        <p:blipFill rotWithShape="1">
          <a:blip r:embed="rId4">
            <a:alphaModFix/>
          </a:blip>
          <a:srcRect b="0" l="0" r="0" t="0"/>
          <a:stretch/>
        </p:blipFill>
        <p:spPr>
          <a:xfrm>
            <a:off x="15085614" y="9982913"/>
            <a:ext cx="4138931" cy="2437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 name="Shape 61"/>
        <p:cNvGrpSpPr/>
        <p:nvPr/>
      </p:nvGrpSpPr>
      <p:grpSpPr>
        <a:xfrm>
          <a:off x="0" y="0"/>
          <a:ext cx="0" cy="0"/>
          <a:chOff x="0" y="0"/>
          <a:chExt cx="0" cy="0"/>
        </a:xfrm>
      </p:grpSpPr>
      <p:sp>
        <p:nvSpPr>
          <p:cNvPr id="62" name="Google Shape;62;p5"/>
          <p:cNvSpPr txBox="1"/>
          <p:nvPr/>
        </p:nvSpPr>
        <p:spPr>
          <a:xfrm>
            <a:off x="807325" y="916325"/>
            <a:ext cx="18261300" cy="2705100"/>
          </a:xfrm>
          <a:prstGeom prst="rect">
            <a:avLst/>
          </a:prstGeom>
          <a:noFill/>
          <a:ln>
            <a:noFill/>
          </a:ln>
        </p:spPr>
        <p:txBody>
          <a:bodyPr anchorCtr="0" anchor="t" bIns="0" lIns="0" spcFirstLastPara="1" rIns="0" wrap="square" tIns="11425">
            <a:spAutoFit/>
          </a:bodyPr>
          <a:lstStyle/>
          <a:p>
            <a:pPr indent="0" lvl="0" marL="12700" marR="5080" rtl="0" algn="just">
              <a:lnSpc>
                <a:spcPct val="100000"/>
              </a:lnSpc>
              <a:spcBef>
                <a:spcPts val="0"/>
              </a:spcBef>
              <a:spcAft>
                <a:spcPts val="0"/>
              </a:spcAft>
              <a:buNone/>
            </a:pPr>
            <a:r>
              <a:rPr lang="en-US" sz="3500">
                <a:solidFill>
                  <a:srgbClr val="025B47"/>
                </a:solidFill>
                <a:latin typeface="Montserrat"/>
                <a:ea typeface="Montserrat"/>
                <a:cs typeface="Montserrat"/>
                <a:sym typeface="Montserrat"/>
              </a:rPr>
              <a:t>A erva-mate gera renda para milhares de famílias, especialmente em pequenas propriedades do Sul do Brasil. Além de ser uma cultura perene que garante colheitas contínuas, ela contribui para a conservação ambiental, pois pode ser cultivada em sistemas sombreados e agroflorestais. Também ajuda a preservar o solo e a biodiversidade, tornando-se um exemplo de produção sustentável.</a:t>
            </a:r>
            <a:endParaRPr sz="3500">
              <a:solidFill>
                <a:srgbClr val="025B47"/>
              </a:solidFill>
              <a:latin typeface="Montserrat"/>
              <a:ea typeface="Montserrat"/>
              <a:cs typeface="Montserrat"/>
              <a:sym typeface="Montserrat"/>
            </a:endParaRPr>
          </a:p>
        </p:txBody>
      </p:sp>
      <p:pic>
        <p:nvPicPr>
          <p:cNvPr id="63" name="Google Shape;63;p5"/>
          <p:cNvPicPr preferRelativeResize="0"/>
          <p:nvPr/>
        </p:nvPicPr>
        <p:blipFill rotWithShape="1">
          <a:blip r:embed="rId3">
            <a:alphaModFix/>
          </a:blip>
          <a:srcRect b="0" l="0" r="0" t="0"/>
          <a:stretch/>
        </p:blipFill>
        <p:spPr>
          <a:xfrm>
            <a:off x="13035355" y="3108385"/>
            <a:ext cx="5252198" cy="7905933"/>
          </a:xfrm>
          <a:prstGeom prst="rect">
            <a:avLst/>
          </a:prstGeom>
          <a:noFill/>
          <a:ln>
            <a:noFill/>
          </a:ln>
        </p:spPr>
      </p:pic>
      <p:pic>
        <p:nvPicPr>
          <p:cNvPr id="64" name="Google Shape;64;p5"/>
          <p:cNvPicPr preferRelativeResize="0"/>
          <p:nvPr/>
        </p:nvPicPr>
        <p:blipFill rotWithShape="1">
          <a:blip r:embed="rId4">
            <a:alphaModFix/>
          </a:blip>
          <a:srcRect b="-21772" l="0" r="35430" t="0"/>
          <a:stretch/>
        </p:blipFill>
        <p:spPr>
          <a:xfrm>
            <a:off x="865279" y="10402799"/>
            <a:ext cx="3000294" cy="694651"/>
          </a:xfrm>
          <a:prstGeom prst="rect">
            <a:avLst/>
          </a:prstGeom>
          <a:noFill/>
          <a:ln>
            <a:noFill/>
          </a:ln>
        </p:spPr>
      </p:pic>
      <p:pic>
        <p:nvPicPr>
          <p:cNvPr id="65" name="Google Shape;65;p5"/>
          <p:cNvPicPr preferRelativeResize="0"/>
          <p:nvPr/>
        </p:nvPicPr>
        <p:blipFill rotWithShape="1">
          <a:blip r:embed="rId5">
            <a:alphaModFix/>
          </a:blip>
          <a:srcRect b="0" l="0" r="0" t="0"/>
          <a:stretch/>
        </p:blipFill>
        <p:spPr>
          <a:xfrm>
            <a:off x="15085614" y="10629500"/>
            <a:ext cx="4138932" cy="241249"/>
          </a:xfrm>
          <a:prstGeom prst="rect">
            <a:avLst/>
          </a:prstGeom>
          <a:noFill/>
          <a:ln>
            <a:noFill/>
          </a:ln>
        </p:spPr>
      </p:pic>
      <p:sp>
        <p:nvSpPr>
          <p:cNvPr id="66" name="Google Shape;66;p5"/>
          <p:cNvSpPr txBox="1"/>
          <p:nvPr/>
        </p:nvSpPr>
        <p:spPr>
          <a:xfrm>
            <a:off x="807325" y="4302425"/>
            <a:ext cx="18261300" cy="2704500"/>
          </a:xfrm>
          <a:prstGeom prst="rect">
            <a:avLst/>
          </a:prstGeom>
          <a:noFill/>
          <a:ln>
            <a:noFill/>
          </a:ln>
        </p:spPr>
        <p:txBody>
          <a:bodyPr anchorCtr="0" anchor="t" bIns="0" lIns="0" spcFirstLastPara="1" rIns="0" wrap="square" tIns="10800">
            <a:spAutoFit/>
          </a:bodyPr>
          <a:lstStyle/>
          <a:p>
            <a:pPr indent="0" lvl="0" marL="14400" marR="3600" rtl="0" algn="just">
              <a:lnSpc>
                <a:spcPct val="100000"/>
              </a:lnSpc>
              <a:spcBef>
                <a:spcPts val="0"/>
              </a:spcBef>
              <a:spcAft>
                <a:spcPts val="0"/>
              </a:spcAft>
              <a:buNone/>
            </a:pPr>
            <a:r>
              <a:rPr i="1" lang="en-US" sz="3500">
                <a:solidFill>
                  <a:srgbClr val="025B47"/>
                </a:solidFill>
                <a:latin typeface="Montserrat"/>
                <a:ea typeface="Montserrat"/>
                <a:cs typeface="Montserrat"/>
                <a:sym typeface="Montserrat"/>
              </a:rPr>
              <a:t>Yerba mate generates income for thousands of families, especially on small farms in southern Brazil. In addition to being a perennial crop that guarantees continuous harvests, it contributes to environmental conservation, as it can be grown in shaded and agroforestry systems. It also helps preserve soil and biodiversity, making it an example of sustainable production.</a:t>
            </a:r>
            <a:endParaRPr i="1" sz="3500">
              <a:solidFill>
                <a:srgbClr val="025B47"/>
              </a:solidFill>
              <a:latin typeface="Montserrat"/>
              <a:ea typeface="Montserrat"/>
              <a:cs typeface="Montserrat"/>
              <a:sym typeface="Montserrat"/>
            </a:endParaRPr>
          </a:p>
        </p:txBody>
      </p:sp>
      <p:pic>
        <p:nvPicPr>
          <p:cNvPr id="67" name="Google Shape;67;p5"/>
          <p:cNvPicPr preferRelativeResize="0"/>
          <p:nvPr/>
        </p:nvPicPr>
        <p:blipFill rotWithShape="1">
          <a:blip r:embed="rId6">
            <a:alphaModFix/>
          </a:blip>
          <a:srcRect b="0" l="18706" r="23035" t="0"/>
          <a:stretch/>
        </p:blipFill>
        <p:spPr>
          <a:xfrm>
            <a:off x="5193850" y="7139800"/>
            <a:ext cx="8563523" cy="3957650"/>
          </a:xfrm>
          <a:prstGeom prst="rect">
            <a:avLst/>
          </a:prstGeom>
          <a:noFill/>
          <a:ln>
            <a:noFill/>
          </a:ln>
        </p:spPr>
      </p:pic>
      <p:pic>
        <p:nvPicPr>
          <p:cNvPr id="68" name="Google Shape;68;p5"/>
          <p:cNvPicPr preferRelativeResize="0"/>
          <p:nvPr/>
        </p:nvPicPr>
        <p:blipFill rotWithShape="1">
          <a:blip r:embed="rId3">
            <a:alphaModFix/>
          </a:blip>
          <a:srcRect b="0" l="0" r="0" t="0"/>
          <a:stretch/>
        </p:blipFill>
        <p:spPr>
          <a:xfrm rot="-7659700">
            <a:off x="802895" y="237361"/>
            <a:ext cx="5252194" cy="79059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2" name="Shape 72"/>
        <p:cNvGrpSpPr/>
        <p:nvPr/>
      </p:nvGrpSpPr>
      <p:grpSpPr>
        <a:xfrm>
          <a:off x="0" y="0"/>
          <a:ext cx="0" cy="0"/>
          <a:chOff x="0" y="0"/>
          <a:chExt cx="0" cy="0"/>
        </a:xfrm>
      </p:grpSpPr>
      <p:sp>
        <p:nvSpPr>
          <p:cNvPr id="73" name="Google Shape;73;g3a1fb519be5_0_49"/>
          <p:cNvSpPr txBox="1"/>
          <p:nvPr/>
        </p:nvSpPr>
        <p:spPr>
          <a:xfrm>
            <a:off x="2321448" y="4188591"/>
            <a:ext cx="6345600" cy="311700"/>
          </a:xfrm>
          <a:prstGeom prst="rect">
            <a:avLst/>
          </a:prstGeom>
          <a:noFill/>
          <a:ln>
            <a:noFill/>
          </a:ln>
        </p:spPr>
        <p:txBody>
          <a:bodyPr anchorCtr="0" anchor="t" bIns="0" lIns="0" spcFirstLastPara="1" rIns="0" wrap="square" tIns="11425">
            <a:spAutoFit/>
          </a:bodyPr>
          <a:lstStyle/>
          <a:p>
            <a:pPr indent="0" lvl="0" marL="12700" marR="5080" rtl="0" algn="l">
              <a:lnSpc>
                <a:spcPct val="116300"/>
              </a:lnSpc>
              <a:spcBef>
                <a:spcPts val="0"/>
              </a:spcBef>
              <a:spcAft>
                <a:spcPts val="0"/>
              </a:spcAft>
              <a:buNone/>
            </a:pPr>
            <a:r>
              <a:t/>
            </a:r>
            <a:endParaRPr sz="1950">
              <a:latin typeface="Arial"/>
              <a:ea typeface="Arial"/>
              <a:cs typeface="Arial"/>
              <a:sym typeface="Arial"/>
            </a:endParaRPr>
          </a:p>
        </p:txBody>
      </p:sp>
      <p:pic>
        <p:nvPicPr>
          <p:cNvPr id="74" name="Google Shape;74;g3a1fb519be5_0_49"/>
          <p:cNvPicPr preferRelativeResize="0"/>
          <p:nvPr/>
        </p:nvPicPr>
        <p:blipFill rotWithShape="1">
          <a:blip r:embed="rId3">
            <a:alphaModFix/>
          </a:blip>
          <a:srcRect b="0" l="0" r="0" t="0"/>
          <a:stretch/>
        </p:blipFill>
        <p:spPr>
          <a:xfrm rot="1106766">
            <a:off x="10607246" y="-147229"/>
            <a:ext cx="6270308" cy="9438450"/>
          </a:xfrm>
          <a:prstGeom prst="rect">
            <a:avLst/>
          </a:prstGeom>
          <a:noFill/>
          <a:ln>
            <a:noFill/>
          </a:ln>
        </p:spPr>
      </p:pic>
      <p:pic>
        <p:nvPicPr>
          <p:cNvPr id="75" name="Google Shape;75;g3a1fb519be5_0_49"/>
          <p:cNvPicPr preferRelativeResize="0"/>
          <p:nvPr/>
        </p:nvPicPr>
        <p:blipFill>
          <a:blip r:embed="rId4">
            <a:alphaModFix/>
          </a:blip>
          <a:stretch>
            <a:fillRect/>
          </a:stretch>
        </p:blipFill>
        <p:spPr>
          <a:xfrm>
            <a:off x="13675550" y="1194606"/>
            <a:ext cx="5549000" cy="8025749"/>
          </a:xfrm>
          <a:prstGeom prst="rect">
            <a:avLst/>
          </a:prstGeom>
          <a:noFill/>
          <a:ln>
            <a:noFill/>
          </a:ln>
        </p:spPr>
      </p:pic>
      <p:sp>
        <p:nvSpPr>
          <p:cNvPr id="76" name="Google Shape;76;g3a1fb519be5_0_49"/>
          <p:cNvSpPr txBox="1"/>
          <p:nvPr/>
        </p:nvSpPr>
        <p:spPr>
          <a:xfrm>
            <a:off x="377700" y="3191650"/>
            <a:ext cx="12382500" cy="1246800"/>
          </a:xfrm>
          <a:prstGeom prst="rect">
            <a:avLst/>
          </a:prstGeom>
          <a:noFill/>
          <a:ln>
            <a:noFill/>
          </a:ln>
        </p:spPr>
        <p:txBody>
          <a:bodyPr anchorCtr="0" anchor="t" bIns="91425" lIns="91425" spcFirstLastPara="1" rIns="91425" wrap="square" tIns="91425">
            <a:spAutoFit/>
          </a:bodyPr>
          <a:lstStyle/>
          <a:p>
            <a:pPr indent="0" lvl="0" marL="0" marR="5080" rtl="0" algn="l">
              <a:lnSpc>
                <a:spcPct val="100200"/>
              </a:lnSpc>
              <a:spcBef>
                <a:spcPts val="0"/>
              </a:spcBef>
              <a:spcAft>
                <a:spcPts val="0"/>
              </a:spcAft>
              <a:buNone/>
            </a:pPr>
            <a:r>
              <a:rPr b="1" lang="en-US" sz="6900">
                <a:solidFill>
                  <a:srgbClr val="F58220"/>
                </a:solidFill>
                <a:latin typeface="Montserrat"/>
                <a:ea typeface="Montserrat"/>
                <a:cs typeface="Montserrat"/>
                <a:sym typeface="Montserrat"/>
              </a:rPr>
              <a:t>CONHEÇA </a:t>
            </a:r>
            <a:r>
              <a:rPr b="1" lang="en-US" sz="6900">
                <a:solidFill>
                  <a:srgbClr val="F58220"/>
                </a:solidFill>
                <a:latin typeface="Montserrat"/>
                <a:ea typeface="Montserrat"/>
                <a:cs typeface="Montserrat"/>
                <a:sym typeface="Montserrat"/>
              </a:rPr>
              <a:t>A ERVA - MATE</a:t>
            </a:r>
            <a:endParaRPr sz="4300">
              <a:solidFill>
                <a:srgbClr val="F58220"/>
              </a:solidFill>
            </a:endParaRPr>
          </a:p>
        </p:txBody>
      </p:sp>
      <p:sp>
        <p:nvSpPr>
          <p:cNvPr id="77" name="Google Shape;77;g3a1fb519be5_0_49"/>
          <p:cNvSpPr txBox="1"/>
          <p:nvPr/>
        </p:nvSpPr>
        <p:spPr>
          <a:xfrm>
            <a:off x="377700" y="5636050"/>
            <a:ext cx="13182600" cy="1246800"/>
          </a:xfrm>
          <a:prstGeom prst="rect">
            <a:avLst/>
          </a:prstGeom>
          <a:noFill/>
          <a:ln>
            <a:noFill/>
          </a:ln>
        </p:spPr>
        <p:txBody>
          <a:bodyPr anchorCtr="0" anchor="t" bIns="91425" lIns="91425" spcFirstLastPara="1" rIns="91425" wrap="square" tIns="91425">
            <a:spAutoFit/>
          </a:bodyPr>
          <a:lstStyle/>
          <a:p>
            <a:pPr indent="0" lvl="0" marL="0" marR="5080" rtl="0" algn="l">
              <a:lnSpc>
                <a:spcPct val="100200"/>
              </a:lnSpc>
              <a:spcBef>
                <a:spcPts val="0"/>
              </a:spcBef>
              <a:spcAft>
                <a:spcPts val="0"/>
              </a:spcAft>
              <a:buNone/>
            </a:pPr>
            <a:r>
              <a:rPr b="1" i="1" lang="en-US" sz="6900">
                <a:solidFill>
                  <a:srgbClr val="F58220"/>
                </a:solidFill>
                <a:latin typeface="Montserrat"/>
                <a:ea typeface="Montserrat"/>
                <a:cs typeface="Montserrat"/>
                <a:sym typeface="Montserrat"/>
              </a:rPr>
              <a:t>LEARN ABOUT YERBA </a:t>
            </a:r>
            <a:r>
              <a:rPr b="1" i="1" lang="en-US" sz="6900">
                <a:solidFill>
                  <a:srgbClr val="F58220"/>
                </a:solidFill>
                <a:latin typeface="Montserrat"/>
                <a:ea typeface="Montserrat"/>
                <a:cs typeface="Montserrat"/>
                <a:sym typeface="Montserrat"/>
              </a:rPr>
              <a:t>MATE</a:t>
            </a:r>
            <a:endParaRPr i="1" sz="4300">
              <a:solidFill>
                <a:srgbClr val="F58220"/>
              </a:solidFill>
            </a:endParaRPr>
          </a:p>
        </p:txBody>
      </p:sp>
      <p:pic>
        <p:nvPicPr>
          <p:cNvPr id="78" name="Google Shape;78;g3a1fb519be5_0_49"/>
          <p:cNvPicPr preferRelativeResize="0"/>
          <p:nvPr/>
        </p:nvPicPr>
        <p:blipFill rotWithShape="1">
          <a:blip r:embed="rId5">
            <a:alphaModFix/>
          </a:blip>
          <a:srcRect b="-21773" l="0" r="35429" t="0"/>
          <a:stretch/>
        </p:blipFill>
        <p:spPr>
          <a:xfrm>
            <a:off x="865279" y="10402799"/>
            <a:ext cx="3000294" cy="694651"/>
          </a:xfrm>
          <a:prstGeom prst="rect">
            <a:avLst/>
          </a:prstGeom>
          <a:noFill/>
          <a:ln>
            <a:noFill/>
          </a:ln>
        </p:spPr>
      </p:pic>
      <p:pic>
        <p:nvPicPr>
          <p:cNvPr id="79" name="Google Shape;79;g3a1fb519be5_0_49"/>
          <p:cNvPicPr preferRelativeResize="0"/>
          <p:nvPr/>
        </p:nvPicPr>
        <p:blipFill rotWithShape="1">
          <a:blip r:embed="rId6">
            <a:alphaModFix/>
          </a:blip>
          <a:srcRect b="0" l="0" r="0" t="0"/>
          <a:stretch/>
        </p:blipFill>
        <p:spPr>
          <a:xfrm>
            <a:off x="15085614" y="10629500"/>
            <a:ext cx="4138932" cy="2412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005D46"/>
        </a:solidFill>
      </p:bgPr>
    </p:bg>
    <p:spTree>
      <p:nvGrpSpPr>
        <p:cNvPr id="83" name="Shape 83"/>
        <p:cNvGrpSpPr/>
        <p:nvPr/>
      </p:nvGrpSpPr>
      <p:grpSpPr>
        <a:xfrm>
          <a:off x="0" y="0"/>
          <a:ext cx="0" cy="0"/>
          <a:chOff x="0" y="0"/>
          <a:chExt cx="0" cy="0"/>
        </a:xfrm>
      </p:grpSpPr>
      <p:sp>
        <p:nvSpPr>
          <p:cNvPr id="84" name="Google Shape;84;g3a2554872a5_0_21"/>
          <p:cNvSpPr txBox="1"/>
          <p:nvPr/>
        </p:nvSpPr>
        <p:spPr>
          <a:xfrm>
            <a:off x="935900" y="2597475"/>
            <a:ext cx="11550900" cy="5880000"/>
          </a:xfrm>
          <a:prstGeom prst="rect">
            <a:avLst/>
          </a:prstGeom>
          <a:noFill/>
          <a:ln>
            <a:noFill/>
          </a:ln>
        </p:spPr>
        <p:txBody>
          <a:bodyPr anchorCtr="0" anchor="t" bIns="0" lIns="0" spcFirstLastPara="1" rIns="0" wrap="square" tIns="11425">
            <a:spAutoFit/>
          </a:bodyPr>
          <a:lstStyle/>
          <a:p>
            <a:pPr indent="0" lvl="0" marL="12700" marR="5080" rtl="0" algn="just">
              <a:lnSpc>
                <a:spcPct val="116300"/>
              </a:lnSpc>
              <a:spcBef>
                <a:spcPts val="0"/>
              </a:spcBef>
              <a:spcAft>
                <a:spcPts val="0"/>
              </a:spcAft>
              <a:buNone/>
            </a:pPr>
            <a:r>
              <a:rPr lang="en-US" sz="3700">
                <a:solidFill>
                  <a:schemeClr val="lt1"/>
                </a:solidFill>
                <a:latin typeface="Montserrat Light"/>
                <a:ea typeface="Montserrat Light"/>
                <a:cs typeface="Montserrat Light"/>
                <a:sym typeface="Montserrat Light"/>
              </a:rPr>
              <a:t>A erva-mate (</a:t>
            </a:r>
            <a:r>
              <a:rPr i="1" lang="en-US" sz="3700">
                <a:solidFill>
                  <a:schemeClr val="lt1"/>
                </a:solidFill>
                <a:latin typeface="Montserrat Light"/>
                <a:ea typeface="Montserrat Light"/>
                <a:cs typeface="Montserrat Light"/>
                <a:sym typeface="Montserrat Light"/>
              </a:rPr>
              <a:t>Ilex paraguariensis</a:t>
            </a:r>
            <a:r>
              <a:rPr lang="en-US" sz="3700">
                <a:solidFill>
                  <a:schemeClr val="lt1"/>
                </a:solidFill>
                <a:latin typeface="Montserrat Light"/>
                <a:ea typeface="Montserrat Light"/>
                <a:cs typeface="Montserrat Light"/>
                <a:sym typeface="Montserrat Light"/>
              </a:rPr>
              <a:t>) é uma árvore nativa da América do Sul, especialmente do sul do Brasil, Argentina e Paraguai, que pode atingir até 15 metros de altura.</a:t>
            </a:r>
            <a:endParaRPr sz="3700">
              <a:solidFill>
                <a:schemeClr val="lt1"/>
              </a:solidFill>
              <a:latin typeface="Montserrat Light"/>
              <a:ea typeface="Montserrat Light"/>
              <a:cs typeface="Montserrat Light"/>
              <a:sym typeface="Montserrat Light"/>
            </a:endParaRPr>
          </a:p>
          <a:p>
            <a:pPr indent="0" lvl="0" marL="12700" marR="5080" rtl="0" algn="just">
              <a:lnSpc>
                <a:spcPct val="116300"/>
              </a:lnSpc>
              <a:spcBef>
                <a:spcPts val="0"/>
              </a:spcBef>
              <a:spcAft>
                <a:spcPts val="0"/>
              </a:spcAft>
              <a:buNone/>
            </a:pPr>
            <a:r>
              <a:t/>
            </a:r>
            <a:endParaRPr i="1" sz="3700">
              <a:solidFill>
                <a:schemeClr val="lt1"/>
              </a:solidFill>
              <a:latin typeface="Montserrat Light"/>
              <a:ea typeface="Montserrat Light"/>
              <a:cs typeface="Montserrat Light"/>
              <a:sym typeface="Montserrat Light"/>
            </a:endParaRPr>
          </a:p>
          <a:p>
            <a:pPr indent="0" lvl="0" marL="12700" marR="5080" rtl="0" algn="just">
              <a:lnSpc>
                <a:spcPct val="116300"/>
              </a:lnSpc>
              <a:spcBef>
                <a:spcPts val="0"/>
              </a:spcBef>
              <a:spcAft>
                <a:spcPts val="0"/>
              </a:spcAft>
              <a:buNone/>
            </a:pPr>
            <a:r>
              <a:rPr i="1" lang="en-US" sz="3700">
                <a:solidFill>
                  <a:schemeClr val="lt1"/>
                </a:solidFill>
                <a:latin typeface="Montserrat Light"/>
                <a:ea typeface="Montserrat Light"/>
                <a:cs typeface="Montserrat Light"/>
                <a:sym typeface="Montserrat Light"/>
              </a:rPr>
              <a:t>Yerba mate (Ilex paraguariensis) is a tree native to South America, especially southern Brazil, Argentina, and Paraguay, which can grow up to 15 meters tall.</a:t>
            </a:r>
            <a:endParaRPr i="1" sz="3700">
              <a:solidFill>
                <a:schemeClr val="lt1"/>
              </a:solidFill>
              <a:latin typeface="Montserrat Light"/>
              <a:ea typeface="Montserrat Light"/>
              <a:cs typeface="Montserrat Light"/>
              <a:sym typeface="Montserrat Light"/>
            </a:endParaRPr>
          </a:p>
        </p:txBody>
      </p:sp>
      <p:pic>
        <p:nvPicPr>
          <p:cNvPr id="85" name="Google Shape;85;g3a2554872a5_0_21"/>
          <p:cNvPicPr preferRelativeResize="0"/>
          <p:nvPr/>
        </p:nvPicPr>
        <p:blipFill>
          <a:blip r:embed="rId3">
            <a:alphaModFix/>
          </a:blip>
          <a:stretch>
            <a:fillRect/>
          </a:stretch>
        </p:blipFill>
        <p:spPr>
          <a:xfrm>
            <a:off x="12773649" y="725427"/>
            <a:ext cx="6464300" cy="9548700"/>
          </a:xfrm>
          <a:prstGeom prst="rect">
            <a:avLst/>
          </a:prstGeom>
          <a:solidFill>
            <a:srgbClr val="005C46"/>
          </a:solidFill>
          <a:ln cap="flat" cmpd="sng" w="25400">
            <a:solidFill>
              <a:srgbClr val="005C46"/>
            </a:solidFill>
            <a:prstDash val="solid"/>
            <a:round/>
            <a:headEnd len="sm" w="sm" type="none"/>
            <a:tailEnd len="sm" w="sm" type="none"/>
          </a:ln>
        </p:spPr>
      </p:pic>
      <p:pic>
        <p:nvPicPr>
          <p:cNvPr id="86" name="Google Shape;86;g3a2554872a5_0_21"/>
          <p:cNvPicPr preferRelativeResize="0"/>
          <p:nvPr/>
        </p:nvPicPr>
        <p:blipFill rotWithShape="1">
          <a:blip r:embed="rId4">
            <a:alphaModFix/>
          </a:blip>
          <a:srcRect b="0" l="0" r="0" t="0"/>
          <a:stretch/>
        </p:blipFill>
        <p:spPr>
          <a:xfrm>
            <a:off x="15085613" y="10651720"/>
            <a:ext cx="4138932" cy="243762"/>
          </a:xfrm>
          <a:prstGeom prst="rect">
            <a:avLst/>
          </a:prstGeom>
          <a:noFill/>
          <a:ln>
            <a:noFill/>
          </a:ln>
        </p:spPr>
      </p:pic>
      <p:pic>
        <p:nvPicPr>
          <p:cNvPr id="87" name="Google Shape;87;g3a2554872a5_0_21"/>
          <p:cNvPicPr preferRelativeResize="0"/>
          <p:nvPr/>
        </p:nvPicPr>
        <p:blipFill>
          <a:blip r:embed="rId5">
            <a:alphaModFix/>
          </a:blip>
          <a:stretch>
            <a:fillRect/>
          </a:stretch>
        </p:blipFill>
        <p:spPr>
          <a:xfrm>
            <a:off x="469575" y="10388400"/>
            <a:ext cx="2628350" cy="522925"/>
          </a:xfrm>
          <a:prstGeom prst="rect">
            <a:avLst/>
          </a:prstGeom>
          <a:noFill/>
          <a:ln>
            <a:noFill/>
          </a:ln>
        </p:spPr>
      </p:pic>
      <p:sp>
        <p:nvSpPr>
          <p:cNvPr id="88" name="Google Shape;88;g3a2554872a5_0_21"/>
          <p:cNvSpPr txBox="1"/>
          <p:nvPr/>
        </p:nvSpPr>
        <p:spPr>
          <a:xfrm>
            <a:off x="935900" y="547325"/>
            <a:ext cx="5051700" cy="800400"/>
          </a:xfrm>
          <a:prstGeom prst="rect">
            <a:avLst/>
          </a:prstGeom>
          <a:noFill/>
          <a:ln>
            <a:noFill/>
          </a:ln>
        </p:spPr>
        <p:txBody>
          <a:bodyPr anchorCtr="0" anchor="t" bIns="91425" lIns="91425" spcFirstLastPara="1" rIns="91425" wrap="square" tIns="91425">
            <a:spAutoFit/>
          </a:bodyPr>
          <a:lstStyle/>
          <a:p>
            <a:pPr indent="0" lvl="0" marL="0" marR="5080" rtl="0" algn="l">
              <a:lnSpc>
                <a:spcPct val="100200"/>
              </a:lnSpc>
              <a:spcBef>
                <a:spcPts val="0"/>
              </a:spcBef>
              <a:spcAft>
                <a:spcPts val="0"/>
              </a:spcAft>
              <a:buNone/>
            </a:pPr>
            <a:r>
              <a:rPr b="1" lang="en-US" sz="4000">
                <a:solidFill>
                  <a:srgbClr val="F58220"/>
                </a:solidFill>
                <a:latin typeface="Montserrat"/>
                <a:ea typeface="Montserrat"/>
                <a:cs typeface="Montserrat"/>
                <a:sym typeface="Montserrat"/>
              </a:rPr>
              <a:t>A ERVA- MATE</a:t>
            </a:r>
            <a:endParaRPr>
              <a:solidFill>
                <a:srgbClr val="F5822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2" name="Shape 92"/>
        <p:cNvGrpSpPr/>
        <p:nvPr/>
      </p:nvGrpSpPr>
      <p:grpSpPr>
        <a:xfrm>
          <a:off x="0" y="0"/>
          <a:ext cx="0" cy="0"/>
          <a:chOff x="0" y="0"/>
          <a:chExt cx="0" cy="0"/>
        </a:xfrm>
      </p:grpSpPr>
      <p:sp>
        <p:nvSpPr>
          <p:cNvPr id="93" name="Google Shape;93;g3a1fb519be5_0_3"/>
          <p:cNvSpPr/>
          <p:nvPr/>
        </p:nvSpPr>
        <p:spPr>
          <a:xfrm>
            <a:off x="-56150" y="-25"/>
            <a:ext cx="20216400" cy="11309400"/>
          </a:xfrm>
          <a:prstGeom prst="rect">
            <a:avLst/>
          </a:prstGeom>
          <a:solidFill>
            <a:srgbClr val="005C46"/>
          </a:solidFill>
          <a:ln cap="flat" cmpd="sng" w="25400">
            <a:solidFill>
              <a:srgbClr val="005C46"/>
            </a:solidFill>
            <a:prstDash val="solid"/>
            <a:round/>
            <a:headEnd len="sm" w="sm" type="none"/>
            <a:tailEnd len="sm" w="sm" type="none"/>
          </a:ln>
        </p:spPr>
        <p:txBody>
          <a:bodyPr anchorCtr="0" anchor="ctr" bIns="45700" lIns="91425" spcFirstLastPara="1" rIns="91425" wrap="square" tIns="45700">
            <a:noAutofit/>
          </a:bodyPr>
          <a:lstStyle/>
          <a:p>
            <a:pPr indent="0" lvl="0" marL="0" rtl="0" algn="just">
              <a:spcBef>
                <a:spcPts val="0"/>
              </a:spcBef>
              <a:spcAft>
                <a:spcPts val="0"/>
              </a:spcAft>
              <a:buNone/>
            </a:pPr>
            <a:r>
              <a:t/>
            </a:r>
            <a:endParaRPr sz="3500">
              <a:solidFill>
                <a:srgbClr val="EE8122"/>
              </a:solidFill>
            </a:endParaRPr>
          </a:p>
        </p:txBody>
      </p:sp>
      <p:sp>
        <p:nvSpPr>
          <p:cNvPr id="94" name="Google Shape;94;g3a1fb519be5_0_3"/>
          <p:cNvSpPr txBox="1"/>
          <p:nvPr/>
        </p:nvSpPr>
        <p:spPr>
          <a:xfrm>
            <a:off x="1187400" y="5955188"/>
            <a:ext cx="9428400" cy="3998100"/>
          </a:xfrm>
          <a:prstGeom prst="rect">
            <a:avLst/>
          </a:prstGeom>
          <a:noFill/>
          <a:ln>
            <a:noFill/>
          </a:ln>
        </p:spPr>
        <p:txBody>
          <a:bodyPr anchorCtr="0" anchor="t" bIns="0" lIns="0" spcFirstLastPara="1" rIns="0" wrap="square" tIns="11425">
            <a:spAutoFit/>
          </a:bodyPr>
          <a:lstStyle/>
          <a:p>
            <a:pPr indent="0" lvl="0" marL="12700" marR="5080" rtl="0" algn="just">
              <a:lnSpc>
                <a:spcPct val="100000"/>
              </a:lnSpc>
              <a:spcBef>
                <a:spcPts val="0"/>
              </a:spcBef>
              <a:spcAft>
                <a:spcPts val="0"/>
              </a:spcAft>
              <a:buNone/>
            </a:pPr>
            <a:r>
              <a:rPr lang="en-US" sz="3700">
                <a:solidFill>
                  <a:schemeClr val="lt1"/>
                </a:solidFill>
                <a:latin typeface="Montserrat"/>
                <a:ea typeface="Montserrat"/>
                <a:cs typeface="Montserrat"/>
                <a:sym typeface="Montserrat"/>
              </a:rPr>
              <a:t>A</a:t>
            </a:r>
            <a:r>
              <a:rPr lang="en-US" sz="3700">
                <a:solidFill>
                  <a:schemeClr val="lt1"/>
                </a:solidFill>
                <a:latin typeface="Montserrat Light"/>
                <a:ea typeface="Montserrat Light"/>
                <a:cs typeface="Montserrat Light"/>
                <a:sym typeface="Montserrat Light"/>
              </a:rPr>
              <a:t>s folhas são verdes, brilhantes e possuem bordas serrilhadas. Elas são a parte mais valorizada da planta, usadas na produção do chimarrão, tereré e chá-mate. Quando secas e moídas, liberam o sabor característico e o aroma marcante da bebida.</a:t>
            </a:r>
            <a:endParaRPr sz="3700">
              <a:solidFill>
                <a:schemeClr val="lt1"/>
              </a:solidFill>
              <a:latin typeface="Montserrat Light"/>
              <a:ea typeface="Montserrat Light"/>
              <a:cs typeface="Montserrat Light"/>
              <a:sym typeface="Montserrat Light"/>
            </a:endParaRPr>
          </a:p>
        </p:txBody>
      </p:sp>
      <p:sp>
        <p:nvSpPr>
          <p:cNvPr id="95" name="Google Shape;95;g3a1fb519be5_0_3"/>
          <p:cNvSpPr txBox="1"/>
          <p:nvPr/>
        </p:nvSpPr>
        <p:spPr>
          <a:xfrm>
            <a:off x="9423725" y="1229750"/>
            <a:ext cx="9742200" cy="39558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0"/>
              </a:spcBef>
              <a:spcAft>
                <a:spcPts val="0"/>
              </a:spcAft>
              <a:buClr>
                <a:schemeClr val="dk1"/>
              </a:buClr>
              <a:buFont typeface="Arial"/>
              <a:buNone/>
            </a:pPr>
            <a:r>
              <a:rPr i="1" lang="en-US" sz="3500">
                <a:solidFill>
                  <a:schemeClr val="lt1"/>
                </a:solidFill>
                <a:latin typeface="Montserrat Light"/>
                <a:ea typeface="Montserrat Light"/>
                <a:cs typeface="Montserrat Light"/>
                <a:sym typeface="Montserrat Light"/>
              </a:rPr>
              <a:t>The leaves are green, shiny, and have serrated edges. They are the most valuable part of the plant, used in the production of chimarrão, tereré, and mate tea. When dried and ground, they release the characteristic flavor and distinctive aroma of the drink.</a:t>
            </a:r>
            <a:endParaRPr i="1" sz="1800">
              <a:latin typeface="Montserrat Light"/>
              <a:ea typeface="Montserrat Light"/>
              <a:cs typeface="Montserrat Light"/>
              <a:sym typeface="Montserrat Light"/>
            </a:endParaRPr>
          </a:p>
        </p:txBody>
      </p:sp>
      <p:pic>
        <p:nvPicPr>
          <p:cNvPr id="96" name="Google Shape;96;g3a1fb519be5_0_3"/>
          <p:cNvPicPr preferRelativeResize="0"/>
          <p:nvPr/>
        </p:nvPicPr>
        <p:blipFill>
          <a:blip r:embed="rId3">
            <a:alphaModFix/>
          </a:blip>
          <a:stretch>
            <a:fillRect/>
          </a:stretch>
        </p:blipFill>
        <p:spPr>
          <a:xfrm>
            <a:off x="11535325" y="5442101"/>
            <a:ext cx="6766787" cy="4511201"/>
          </a:xfrm>
          <a:prstGeom prst="rect">
            <a:avLst/>
          </a:prstGeom>
          <a:solidFill>
            <a:srgbClr val="005C46"/>
          </a:solidFill>
          <a:ln cap="flat" cmpd="sng" w="25400">
            <a:solidFill>
              <a:srgbClr val="005C46"/>
            </a:solidFill>
            <a:prstDash val="solid"/>
            <a:round/>
            <a:headEnd len="sm" w="sm" type="none"/>
            <a:tailEnd len="sm" w="sm" type="none"/>
          </a:ln>
        </p:spPr>
      </p:pic>
      <p:pic>
        <p:nvPicPr>
          <p:cNvPr id="97" name="Google Shape;97;g3a1fb519be5_0_3"/>
          <p:cNvPicPr preferRelativeResize="0"/>
          <p:nvPr/>
        </p:nvPicPr>
        <p:blipFill>
          <a:blip r:embed="rId4">
            <a:alphaModFix/>
          </a:blip>
          <a:stretch>
            <a:fillRect/>
          </a:stretch>
        </p:blipFill>
        <p:spPr>
          <a:xfrm>
            <a:off x="3429012" y="1317912"/>
            <a:ext cx="4404688" cy="4404661"/>
          </a:xfrm>
          <a:prstGeom prst="rect">
            <a:avLst/>
          </a:prstGeom>
          <a:solidFill>
            <a:srgbClr val="005C46"/>
          </a:solidFill>
          <a:ln cap="flat" cmpd="sng" w="25400">
            <a:solidFill>
              <a:srgbClr val="005C46"/>
            </a:solidFill>
            <a:prstDash val="solid"/>
            <a:round/>
            <a:headEnd len="sm" w="sm" type="none"/>
            <a:tailEnd len="sm" w="sm" type="none"/>
          </a:ln>
        </p:spPr>
      </p:pic>
      <p:pic>
        <p:nvPicPr>
          <p:cNvPr id="98" name="Google Shape;98;g3a1fb519be5_0_3"/>
          <p:cNvPicPr preferRelativeResize="0"/>
          <p:nvPr/>
        </p:nvPicPr>
        <p:blipFill rotWithShape="1">
          <a:blip r:embed="rId5">
            <a:alphaModFix/>
          </a:blip>
          <a:srcRect b="0" l="0" r="0" t="0"/>
          <a:stretch/>
        </p:blipFill>
        <p:spPr>
          <a:xfrm>
            <a:off x="15085613" y="10651720"/>
            <a:ext cx="4138932" cy="243762"/>
          </a:xfrm>
          <a:prstGeom prst="rect">
            <a:avLst/>
          </a:prstGeom>
          <a:noFill/>
          <a:ln>
            <a:noFill/>
          </a:ln>
        </p:spPr>
      </p:pic>
      <p:pic>
        <p:nvPicPr>
          <p:cNvPr id="99" name="Google Shape;99;g3a1fb519be5_0_3"/>
          <p:cNvPicPr preferRelativeResize="0"/>
          <p:nvPr/>
        </p:nvPicPr>
        <p:blipFill>
          <a:blip r:embed="rId6">
            <a:alphaModFix/>
          </a:blip>
          <a:stretch>
            <a:fillRect/>
          </a:stretch>
        </p:blipFill>
        <p:spPr>
          <a:xfrm>
            <a:off x="469575" y="10388400"/>
            <a:ext cx="2628350" cy="522925"/>
          </a:xfrm>
          <a:prstGeom prst="rect">
            <a:avLst/>
          </a:prstGeom>
          <a:noFill/>
          <a:ln>
            <a:noFill/>
          </a:ln>
        </p:spPr>
      </p:pic>
      <p:sp>
        <p:nvSpPr>
          <p:cNvPr id="100" name="Google Shape;100;g3a1fb519be5_0_3"/>
          <p:cNvSpPr txBox="1"/>
          <p:nvPr/>
        </p:nvSpPr>
        <p:spPr>
          <a:xfrm>
            <a:off x="712675" y="284875"/>
            <a:ext cx="5051700" cy="800400"/>
          </a:xfrm>
          <a:prstGeom prst="rect">
            <a:avLst/>
          </a:prstGeom>
          <a:noFill/>
          <a:ln>
            <a:noFill/>
          </a:ln>
        </p:spPr>
        <p:txBody>
          <a:bodyPr anchorCtr="0" anchor="t" bIns="91425" lIns="91425" spcFirstLastPara="1" rIns="91425" wrap="square" tIns="91425">
            <a:spAutoFit/>
          </a:bodyPr>
          <a:lstStyle/>
          <a:p>
            <a:pPr indent="0" lvl="0" marL="0" marR="5080" rtl="0" algn="l">
              <a:lnSpc>
                <a:spcPct val="100200"/>
              </a:lnSpc>
              <a:spcBef>
                <a:spcPts val="0"/>
              </a:spcBef>
              <a:spcAft>
                <a:spcPts val="0"/>
              </a:spcAft>
              <a:buNone/>
            </a:pPr>
            <a:r>
              <a:rPr b="1" lang="en-US" sz="4000">
                <a:solidFill>
                  <a:srgbClr val="F58220"/>
                </a:solidFill>
                <a:latin typeface="Montserrat"/>
                <a:ea typeface="Montserrat"/>
                <a:cs typeface="Montserrat"/>
                <a:sym typeface="Montserrat"/>
              </a:rPr>
              <a:t>A ERVA- MATE</a:t>
            </a:r>
            <a:endParaRPr>
              <a:solidFill>
                <a:srgbClr val="F5822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4" name="Shape 104"/>
        <p:cNvGrpSpPr/>
        <p:nvPr/>
      </p:nvGrpSpPr>
      <p:grpSpPr>
        <a:xfrm>
          <a:off x="0" y="0"/>
          <a:ext cx="0" cy="0"/>
          <a:chOff x="0" y="0"/>
          <a:chExt cx="0" cy="0"/>
        </a:xfrm>
      </p:grpSpPr>
      <p:sp>
        <p:nvSpPr>
          <p:cNvPr id="105" name="Google Shape;105;g3a1fb519be5_0_20"/>
          <p:cNvSpPr/>
          <p:nvPr/>
        </p:nvSpPr>
        <p:spPr>
          <a:xfrm>
            <a:off x="0" y="-25"/>
            <a:ext cx="20216400" cy="11309400"/>
          </a:xfrm>
          <a:prstGeom prst="rect">
            <a:avLst/>
          </a:prstGeom>
          <a:solidFill>
            <a:srgbClr val="005C46"/>
          </a:solidFill>
          <a:ln cap="flat" cmpd="sng" w="25400">
            <a:solidFill>
              <a:srgbClr val="005C46"/>
            </a:solidFill>
            <a:prstDash val="solid"/>
            <a:round/>
            <a:headEnd len="sm" w="sm" type="none"/>
            <a:tailEnd len="sm" w="sm" type="none"/>
          </a:ln>
        </p:spPr>
        <p:txBody>
          <a:bodyPr anchorCtr="0" anchor="ctr" bIns="45700" lIns="91425" spcFirstLastPara="1" rIns="91425" wrap="square" tIns="45700">
            <a:noAutofit/>
          </a:bodyPr>
          <a:lstStyle/>
          <a:p>
            <a:pPr indent="0" lvl="0" marL="0" rtl="0" algn="just">
              <a:spcBef>
                <a:spcPts val="0"/>
              </a:spcBef>
              <a:spcAft>
                <a:spcPts val="0"/>
              </a:spcAft>
              <a:buNone/>
            </a:pPr>
            <a:r>
              <a:t/>
            </a:r>
            <a:endParaRPr sz="3500">
              <a:solidFill>
                <a:srgbClr val="EE8122"/>
              </a:solidFill>
            </a:endParaRPr>
          </a:p>
        </p:txBody>
      </p:sp>
      <p:sp>
        <p:nvSpPr>
          <p:cNvPr id="106" name="Google Shape;106;g3a1fb519be5_0_20"/>
          <p:cNvSpPr txBox="1"/>
          <p:nvPr/>
        </p:nvSpPr>
        <p:spPr>
          <a:xfrm>
            <a:off x="640450" y="2259600"/>
            <a:ext cx="8441100" cy="6449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3700">
                <a:solidFill>
                  <a:schemeClr val="lt1"/>
                </a:solidFill>
                <a:latin typeface="Montserrat Light"/>
                <a:ea typeface="Montserrat Light"/>
                <a:cs typeface="Montserrat Light"/>
                <a:sym typeface="Montserrat Light"/>
              </a:rPr>
              <a:t>O plantio começa com a escolha de mudas produzidas em viveiros a partir de sementes selecionadas. As mudas são levadas ao campo quando atingem cerca de 30 cm, sendo plantadas em locais úmidos, com sombra parcial e solo fértil. Durante o cultivo, são realizadas capinas, adubações e podas para estimular o desenvolvimento saudável da planta.</a:t>
            </a:r>
            <a:endParaRPr sz="3700">
              <a:solidFill>
                <a:schemeClr val="lt1"/>
              </a:solidFill>
              <a:latin typeface="Montserrat Light"/>
              <a:ea typeface="Montserrat Light"/>
              <a:cs typeface="Montserrat Light"/>
              <a:sym typeface="Montserrat Light"/>
            </a:endParaRPr>
          </a:p>
        </p:txBody>
      </p:sp>
      <p:sp>
        <p:nvSpPr>
          <p:cNvPr id="107" name="Google Shape;107;g3a1fb519be5_0_20"/>
          <p:cNvSpPr txBox="1"/>
          <p:nvPr/>
        </p:nvSpPr>
        <p:spPr>
          <a:xfrm>
            <a:off x="11494750" y="1597700"/>
            <a:ext cx="7729800" cy="8281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chemeClr val="dk1"/>
              </a:buClr>
              <a:buSzPts val="1100"/>
              <a:buFont typeface="Arial"/>
              <a:buNone/>
            </a:pPr>
            <a:r>
              <a:rPr i="1" lang="en-US" sz="3500">
                <a:solidFill>
                  <a:schemeClr val="lt1"/>
                </a:solidFill>
                <a:highlight>
                  <a:srgbClr val="005C46"/>
                </a:highlight>
                <a:latin typeface="Montserrat Light"/>
                <a:ea typeface="Montserrat Light"/>
                <a:cs typeface="Montserrat Light"/>
                <a:sym typeface="Montserrat Light"/>
              </a:rPr>
              <a:t>The planting begins with the selection seedlings produced in nurseries from selected seeds. The seedlings are taken to the field when they reach about 30 cm, and are planted in humid locations with partial shade and fertile soil. The spacing between plants facilitates growth and management. During cultivation, weeding, fertilization, and pruning are carried out to stimulate healthy plant development.</a:t>
            </a:r>
            <a:endParaRPr i="1" sz="3500">
              <a:solidFill>
                <a:schemeClr val="lt1"/>
              </a:solidFill>
              <a:highlight>
                <a:srgbClr val="005C46"/>
              </a:highlight>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t/>
            </a:r>
            <a:endParaRPr i="1"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pic>
        <p:nvPicPr>
          <p:cNvPr id="108" name="Google Shape;108;g3a1fb519be5_0_20"/>
          <p:cNvPicPr preferRelativeResize="0"/>
          <p:nvPr/>
        </p:nvPicPr>
        <p:blipFill rotWithShape="1">
          <a:blip r:embed="rId3">
            <a:alphaModFix/>
          </a:blip>
          <a:srcRect b="0" l="34995" r="29444" t="0"/>
          <a:stretch/>
        </p:blipFill>
        <p:spPr>
          <a:xfrm>
            <a:off x="9235600" y="4796389"/>
            <a:ext cx="2105100" cy="5919660"/>
          </a:xfrm>
          <a:prstGeom prst="rect">
            <a:avLst/>
          </a:prstGeom>
          <a:solidFill>
            <a:srgbClr val="005C46"/>
          </a:solidFill>
          <a:ln cap="flat" cmpd="sng" w="25400">
            <a:solidFill>
              <a:srgbClr val="005C46"/>
            </a:solidFill>
            <a:prstDash val="solid"/>
            <a:round/>
            <a:headEnd len="sm" w="sm" type="none"/>
            <a:tailEnd len="sm" w="sm" type="none"/>
          </a:ln>
        </p:spPr>
      </p:pic>
      <p:pic>
        <p:nvPicPr>
          <p:cNvPr id="109" name="Google Shape;109;g3a1fb519be5_0_20"/>
          <p:cNvPicPr preferRelativeResize="0"/>
          <p:nvPr/>
        </p:nvPicPr>
        <p:blipFill rotWithShape="1">
          <a:blip r:embed="rId4">
            <a:alphaModFix/>
          </a:blip>
          <a:srcRect b="0" l="0" r="0" t="0"/>
          <a:stretch/>
        </p:blipFill>
        <p:spPr>
          <a:xfrm>
            <a:off x="15085613" y="10651720"/>
            <a:ext cx="4138932" cy="243762"/>
          </a:xfrm>
          <a:prstGeom prst="rect">
            <a:avLst/>
          </a:prstGeom>
          <a:noFill/>
          <a:ln>
            <a:noFill/>
          </a:ln>
        </p:spPr>
      </p:pic>
      <p:pic>
        <p:nvPicPr>
          <p:cNvPr id="110" name="Google Shape;110;g3a1fb519be5_0_20"/>
          <p:cNvPicPr preferRelativeResize="0"/>
          <p:nvPr/>
        </p:nvPicPr>
        <p:blipFill>
          <a:blip r:embed="rId5">
            <a:alphaModFix/>
          </a:blip>
          <a:stretch>
            <a:fillRect/>
          </a:stretch>
        </p:blipFill>
        <p:spPr>
          <a:xfrm>
            <a:off x="469575" y="10388400"/>
            <a:ext cx="2628350" cy="522925"/>
          </a:xfrm>
          <a:prstGeom prst="rect">
            <a:avLst/>
          </a:prstGeom>
          <a:noFill/>
          <a:ln>
            <a:noFill/>
          </a:ln>
        </p:spPr>
      </p:pic>
      <p:sp>
        <p:nvSpPr>
          <p:cNvPr id="111" name="Google Shape;111;g3a1fb519be5_0_20"/>
          <p:cNvSpPr txBox="1"/>
          <p:nvPr/>
        </p:nvSpPr>
        <p:spPr>
          <a:xfrm>
            <a:off x="640450" y="258625"/>
            <a:ext cx="5051700" cy="800400"/>
          </a:xfrm>
          <a:prstGeom prst="rect">
            <a:avLst/>
          </a:prstGeom>
          <a:noFill/>
          <a:ln>
            <a:noFill/>
          </a:ln>
        </p:spPr>
        <p:txBody>
          <a:bodyPr anchorCtr="0" anchor="t" bIns="91425" lIns="91425" spcFirstLastPara="1" rIns="91425" wrap="square" tIns="91425">
            <a:spAutoFit/>
          </a:bodyPr>
          <a:lstStyle/>
          <a:p>
            <a:pPr indent="0" lvl="0" marL="0" marR="5080" rtl="0" algn="l">
              <a:lnSpc>
                <a:spcPct val="100200"/>
              </a:lnSpc>
              <a:spcBef>
                <a:spcPts val="0"/>
              </a:spcBef>
              <a:spcAft>
                <a:spcPts val="0"/>
              </a:spcAft>
              <a:buNone/>
            </a:pPr>
            <a:r>
              <a:rPr b="1" lang="en-US" sz="4000">
                <a:solidFill>
                  <a:srgbClr val="F58220"/>
                </a:solidFill>
                <a:latin typeface="Montserrat"/>
                <a:ea typeface="Montserrat"/>
                <a:cs typeface="Montserrat"/>
                <a:sym typeface="Montserrat"/>
              </a:rPr>
              <a:t>A ERVA- MATE</a:t>
            </a:r>
            <a:endParaRPr>
              <a:solidFill>
                <a:srgbClr val="F5822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5" name="Shape 115"/>
        <p:cNvGrpSpPr/>
        <p:nvPr/>
      </p:nvGrpSpPr>
      <p:grpSpPr>
        <a:xfrm>
          <a:off x="0" y="0"/>
          <a:ext cx="0" cy="0"/>
          <a:chOff x="0" y="0"/>
          <a:chExt cx="0" cy="0"/>
        </a:xfrm>
      </p:grpSpPr>
      <p:sp>
        <p:nvSpPr>
          <p:cNvPr id="116" name="Google Shape;116;g3a1fb519be5_0_38"/>
          <p:cNvSpPr/>
          <p:nvPr/>
        </p:nvSpPr>
        <p:spPr>
          <a:xfrm>
            <a:off x="-55300" y="-25"/>
            <a:ext cx="20216400" cy="11309400"/>
          </a:xfrm>
          <a:prstGeom prst="rect">
            <a:avLst/>
          </a:prstGeom>
          <a:solidFill>
            <a:srgbClr val="005C46"/>
          </a:solidFill>
          <a:ln cap="flat" cmpd="sng" w="25400">
            <a:solidFill>
              <a:srgbClr val="005C46"/>
            </a:solidFill>
            <a:prstDash val="solid"/>
            <a:round/>
            <a:headEnd len="sm" w="sm" type="none"/>
            <a:tailEnd len="sm" w="sm" type="none"/>
          </a:ln>
        </p:spPr>
        <p:txBody>
          <a:bodyPr anchorCtr="0" anchor="ctr" bIns="45700" lIns="91425" spcFirstLastPara="1" rIns="91425" wrap="square" tIns="45700">
            <a:noAutofit/>
          </a:bodyPr>
          <a:lstStyle/>
          <a:p>
            <a:pPr indent="0" lvl="0" marL="0" rtl="0" algn="just">
              <a:spcBef>
                <a:spcPts val="0"/>
              </a:spcBef>
              <a:spcAft>
                <a:spcPts val="0"/>
              </a:spcAft>
              <a:buNone/>
            </a:pPr>
            <a:r>
              <a:t/>
            </a:r>
            <a:endParaRPr sz="3500">
              <a:solidFill>
                <a:srgbClr val="EE8122"/>
              </a:solidFill>
              <a:highlight>
                <a:srgbClr val="F58220"/>
              </a:highlight>
            </a:endParaRPr>
          </a:p>
        </p:txBody>
      </p:sp>
      <p:sp>
        <p:nvSpPr>
          <p:cNvPr id="117" name="Google Shape;117;g3a1fb519be5_0_38"/>
          <p:cNvSpPr txBox="1"/>
          <p:nvPr/>
        </p:nvSpPr>
        <p:spPr>
          <a:xfrm>
            <a:off x="512025" y="1353450"/>
            <a:ext cx="18584100" cy="1754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3400">
                <a:solidFill>
                  <a:schemeClr val="lt1"/>
                </a:solidFill>
                <a:latin typeface="Montserrat Light"/>
                <a:ea typeface="Montserrat Light"/>
                <a:cs typeface="Montserrat Light"/>
                <a:sym typeface="Montserrat Light"/>
              </a:rPr>
              <a:t>A colheita da erva-mate é feita geralmente no outono e no inverno, quando as folhas estão mais maduras e ricas em compostos ativos. Os ramos são cortados manualmente com facões ou tesouras, preservando parte da planta para o rebrote.</a:t>
            </a:r>
            <a:endParaRPr sz="3400">
              <a:solidFill>
                <a:schemeClr val="lt1"/>
              </a:solidFill>
              <a:latin typeface="Montserrat Light"/>
              <a:ea typeface="Montserrat Light"/>
              <a:cs typeface="Montserrat Light"/>
              <a:sym typeface="Montserrat Light"/>
            </a:endParaRPr>
          </a:p>
        </p:txBody>
      </p:sp>
      <p:sp>
        <p:nvSpPr>
          <p:cNvPr id="118" name="Google Shape;118;g3a1fb519be5_0_38"/>
          <p:cNvSpPr txBox="1"/>
          <p:nvPr/>
        </p:nvSpPr>
        <p:spPr>
          <a:xfrm>
            <a:off x="640450" y="8239200"/>
            <a:ext cx="18584100" cy="1754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i="1" lang="en-US" sz="3400">
                <a:solidFill>
                  <a:srgbClr val="FFFFFF"/>
                </a:solidFill>
                <a:latin typeface="Montserrat Light"/>
                <a:ea typeface="Montserrat Light"/>
                <a:cs typeface="Montserrat Light"/>
                <a:sym typeface="Montserrat Light"/>
              </a:rPr>
              <a:t>Yerba mate is usually harvested in the fall and winter, when the leaves are more mature and rich in active compounds. The branches are cut manually with machetes or shears, preserving part of the plant for regrowth.</a:t>
            </a:r>
            <a:endParaRPr i="1" sz="3400">
              <a:solidFill>
                <a:srgbClr val="FFFFFF"/>
              </a:solidFill>
              <a:latin typeface="Montserrat Light"/>
              <a:ea typeface="Montserrat Light"/>
              <a:cs typeface="Montserrat Light"/>
              <a:sym typeface="Montserrat Light"/>
            </a:endParaRPr>
          </a:p>
        </p:txBody>
      </p:sp>
      <p:pic>
        <p:nvPicPr>
          <p:cNvPr id="119" name="Google Shape;119;g3a1fb519be5_0_38"/>
          <p:cNvPicPr preferRelativeResize="0"/>
          <p:nvPr/>
        </p:nvPicPr>
        <p:blipFill>
          <a:blip r:embed="rId3">
            <a:alphaModFix/>
          </a:blip>
          <a:stretch>
            <a:fillRect/>
          </a:stretch>
        </p:blipFill>
        <p:spPr>
          <a:xfrm>
            <a:off x="1950392" y="3473200"/>
            <a:ext cx="6676058" cy="4447150"/>
          </a:xfrm>
          <a:prstGeom prst="rect">
            <a:avLst/>
          </a:prstGeom>
          <a:solidFill>
            <a:srgbClr val="005C46"/>
          </a:solidFill>
          <a:ln cap="flat" cmpd="sng" w="25400">
            <a:solidFill>
              <a:srgbClr val="005C46"/>
            </a:solidFill>
            <a:prstDash val="solid"/>
            <a:round/>
            <a:headEnd len="sm" w="sm" type="none"/>
            <a:tailEnd len="sm" w="sm" type="none"/>
          </a:ln>
        </p:spPr>
      </p:pic>
      <p:pic>
        <p:nvPicPr>
          <p:cNvPr id="120" name="Google Shape;120;g3a1fb519be5_0_38"/>
          <p:cNvPicPr preferRelativeResize="0"/>
          <p:nvPr/>
        </p:nvPicPr>
        <p:blipFill>
          <a:blip r:embed="rId4">
            <a:alphaModFix/>
          </a:blip>
          <a:stretch>
            <a:fillRect/>
          </a:stretch>
        </p:blipFill>
        <p:spPr>
          <a:xfrm>
            <a:off x="10209850" y="3448775"/>
            <a:ext cx="6745677" cy="4495999"/>
          </a:xfrm>
          <a:prstGeom prst="rect">
            <a:avLst/>
          </a:prstGeom>
          <a:noFill/>
          <a:ln>
            <a:noFill/>
          </a:ln>
        </p:spPr>
      </p:pic>
      <p:sp>
        <p:nvSpPr>
          <p:cNvPr id="121" name="Google Shape;121;g3a1fb519be5_0_38"/>
          <p:cNvSpPr txBox="1"/>
          <p:nvPr/>
        </p:nvSpPr>
        <p:spPr>
          <a:xfrm rot="-5400817">
            <a:off x="18723599" y="4886100"/>
            <a:ext cx="2524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chemeClr val="lt1"/>
                </a:solidFill>
                <a:latin typeface="Montserrat Light"/>
                <a:ea typeface="Montserrat Light"/>
                <a:cs typeface="Montserrat Light"/>
                <a:sym typeface="Montserrat Light"/>
              </a:rPr>
              <a:t>Foto: idrparana.pr.gov.br</a:t>
            </a:r>
            <a:endParaRPr sz="1300">
              <a:solidFill>
                <a:schemeClr val="lt1"/>
              </a:solidFill>
              <a:latin typeface="Montserrat Light"/>
              <a:ea typeface="Montserrat Light"/>
              <a:cs typeface="Montserrat Light"/>
              <a:sym typeface="Montserrat Light"/>
            </a:endParaRPr>
          </a:p>
        </p:txBody>
      </p:sp>
      <p:sp>
        <p:nvSpPr>
          <p:cNvPr id="122" name="Google Shape;122;g3a1fb519be5_0_38"/>
          <p:cNvSpPr txBox="1"/>
          <p:nvPr/>
        </p:nvSpPr>
        <p:spPr>
          <a:xfrm>
            <a:off x="640450" y="234200"/>
            <a:ext cx="5051700" cy="800400"/>
          </a:xfrm>
          <a:prstGeom prst="rect">
            <a:avLst/>
          </a:prstGeom>
          <a:noFill/>
          <a:ln>
            <a:noFill/>
          </a:ln>
        </p:spPr>
        <p:txBody>
          <a:bodyPr anchorCtr="0" anchor="t" bIns="91425" lIns="91425" spcFirstLastPara="1" rIns="91425" wrap="square" tIns="91425">
            <a:spAutoFit/>
          </a:bodyPr>
          <a:lstStyle/>
          <a:p>
            <a:pPr indent="0" lvl="0" marL="0" marR="5080" rtl="0" algn="l">
              <a:lnSpc>
                <a:spcPct val="100200"/>
              </a:lnSpc>
              <a:spcBef>
                <a:spcPts val="0"/>
              </a:spcBef>
              <a:spcAft>
                <a:spcPts val="0"/>
              </a:spcAft>
              <a:buNone/>
            </a:pPr>
            <a:r>
              <a:rPr b="1" lang="en-US" sz="4000">
                <a:solidFill>
                  <a:srgbClr val="F58220"/>
                </a:solidFill>
                <a:latin typeface="Montserrat"/>
                <a:ea typeface="Montserrat"/>
                <a:cs typeface="Montserrat"/>
                <a:sym typeface="Montserrat"/>
              </a:rPr>
              <a:t>A ERVA- MATE</a:t>
            </a:r>
            <a:endParaRPr>
              <a:solidFill>
                <a:srgbClr val="F58220"/>
              </a:solidFill>
            </a:endParaRPr>
          </a:p>
        </p:txBody>
      </p:sp>
      <p:pic>
        <p:nvPicPr>
          <p:cNvPr id="123" name="Google Shape;123;g3a1fb519be5_0_38"/>
          <p:cNvPicPr preferRelativeResize="0"/>
          <p:nvPr/>
        </p:nvPicPr>
        <p:blipFill rotWithShape="1">
          <a:blip r:embed="rId5">
            <a:alphaModFix/>
          </a:blip>
          <a:srcRect b="0" l="0" r="0" t="0"/>
          <a:stretch/>
        </p:blipFill>
        <p:spPr>
          <a:xfrm>
            <a:off x="15085613" y="10651720"/>
            <a:ext cx="4138932" cy="243762"/>
          </a:xfrm>
          <a:prstGeom prst="rect">
            <a:avLst/>
          </a:prstGeom>
          <a:noFill/>
          <a:ln>
            <a:noFill/>
          </a:ln>
        </p:spPr>
      </p:pic>
      <p:pic>
        <p:nvPicPr>
          <p:cNvPr id="124" name="Google Shape;124;g3a1fb519be5_0_38"/>
          <p:cNvPicPr preferRelativeResize="0"/>
          <p:nvPr/>
        </p:nvPicPr>
        <p:blipFill>
          <a:blip r:embed="rId6">
            <a:alphaModFix/>
          </a:blip>
          <a:stretch>
            <a:fillRect/>
          </a:stretch>
        </p:blipFill>
        <p:spPr>
          <a:xfrm>
            <a:off x="469575" y="10388400"/>
            <a:ext cx="2628350" cy="522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4B473"/>
        </a:solidFill>
      </p:bgPr>
    </p:bg>
    <p:spTree>
      <p:nvGrpSpPr>
        <p:cNvPr id="128" name="Shape 128"/>
        <p:cNvGrpSpPr/>
        <p:nvPr/>
      </p:nvGrpSpPr>
      <p:grpSpPr>
        <a:xfrm>
          <a:off x="0" y="0"/>
          <a:ext cx="0" cy="0"/>
          <a:chOff x="0" y="0"/>
          <a:chExt cx="0" cy="0"/>
        </a:xfrm>
      </p:grpSpPr>
      <p:sp>
        <p:nvSpPr>
          <p:cNvPr id="129" name="Google Shape;129;g3a1fb519be5_0_96"/>
          <p:cNvSpPr txBox="1"/>
          <p:nvPr>
            <p:ph type="title"/>
          </p:nvPr>
        </p:nvSpPr>
        <p:spPr>
          <a:xfrm>
            <a:off x="406325" y="536950"/>
            <a:ext cx="9903300" cy="901800"/>
          </a:xfrm>
          <a:prstGeom prst="rect">
            <a:avLst/>
          </a:prstGeom>
          <a:noFill/>
          <a:ln>
            <a:noFill/>
          </a:ln>
        </p:spPr>
        <p:txBody>
          <a:bodyPr anchorCtr="0" anchor="t" bIns="0" lIns="0" spcFirstLastPara="1" rIns="0" wrap="square" tIns="69050">
            <a:spAutoFit/>
          </a:bodyPr>
          <a:lstStyle/>
          <a:p>
            <a:pPr indent="0" lvl="0" marL="0" marR="5080" rtl="0" algn="l">
              <a:lnSpc>
                <a:spcPct val="100200"/>
              </a:lnSpc>
              <a:spcBef>
                <a:spcPts val="0"/>
              </a:spcBef>
              <a:spcAft>
                <a:spcPts val="0"/>
              </a:spcAft>
              <a:buNone/>
            </a:pPr>
            <a:r>
              <a:rPr b="1" lang="en-US" sz="2700">
                <a:latin typeface="Montserrat"/>
                <a:ea typeface="Montserrat"/>
                <a:cs typeface="Montserrat"/>
                <a:sym typeface="Montserrat"/>
              </a:rPr>
              <a:t>PROCESSAMENTO DA</a:t>
            </a:r>
            <a:r>
              <a:rPr b="1" lang="en-US" sz="2700">
                <a:latin typeface="Montserrat"/>
                <a:ea typeface="Montserrat"/>
                <a:cs typeface="Montserrat"/>
                <a:sym typeface="Montserrat"/>
              </a:rPr>
              <a:t> ERVA- MATE</a:t>
            </a:r>
            <a:endParaRPr b="1" sz="2700">
              <a:latin typeface="Montserrat"/>
              <a:ea typeface="Montserrat"/>
              <a:cs typeface="Montserrat"/>
              <a:sym typeface="Montserrat"/>
            </a:endParaRPr>
          </a:p>
          <a:p>
            <a:pPr indent="0" lvl="0" marL="0" marR="5080" rtl="0" algn="l">
              <a:lnSpc>
                <a:spcPct val="100200"/>
              </a:lnSpc>
              <a:spcBef>
                <a:spcPts val="0"/>
              </a:spcBef>
              <a:spcAft>
                <a:spcPts val="0"/>
              </a:spcAft>
              <a:buNone/>
            </a:pPr>
            <a:r>
              <a:rPr b="1" i="1" lang="en-US" sz="2700">
                <a:latin typeface="Montserrat"/>
                <a:ea typeface="Montserrat"/>
                <a:cs typeface="Montserrat"/>
                <a:sym typeface="Montserrat"/>
              </a:rPr>
              <a:t>PROCESSING OF YERBA MATE</a:t>
            </a:r>
            <a:endParaRPr b="1" i="1" sz="2700">
              <a:latin typeface="Montserrat"/>
              <a:ea typeface="Montserrat"/>
              <a:cs typeface="Montserrat"/>
              <a:sym typeface="Montserrat"/>
            </a:endParaRPr>
          </a:p>
        </p:txBody>
      </p:sp>
      <p:sp>
        <p:nvSpPr>
          <p:cNvPr id="130" name="Google Shape;130;g3a1fb519be5_0_96"/>
          <p:cNvSpPr txBox="1"/>
          <p:nvPr/>
        </p:nvSpPr>
        <p:spPr>
          <a:xfrm>
            <a:off x="523025" y="1759900"/>
            <a:ext cx="6019800" cy="8034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3000">
                <a:solidFill>
                  <a:srgbClr val="025B47"/>
                </a:solidFill>
                <a:latin typeface="Montserrat"/>
                <a:ea typeface="Montserrat"/>
                <a:cs typeface="Montserrat"/>
                <a:sym typeface="Montserrat"/>
              </a:rPr>
              <a:t>O sapeco é a primeira etapa do beneficiamento da erva-mate logo após a colheita. Ele consiste em expor rapidamente as folhas frescas a altas temperaturas, geralmente em fornos ou sobre fogo direto, por alguns segundos. Esse processo tem o objetivo de interromper a fermentação natural da planta, preservar a cor verde e os compostos ativos, além de realçar o aroma característico da erva. É um passo essencial para garantir a qualidade do chimarrão e do tereré.</a:t>
            </a:r>
            <a:endParaRPr sz="3000">
              <a:solidFill>
                <a:srgbClr val="025B47"/>
              </a:solidFill>
              <a:latin typeface="Montserrat"/>
              <a:ea typeface="Montserrat"/>
              <a:cs typeface="Montserrat"/>
              <a:sym typeface="Montserrat"/>
            </a:endParaRPr>
          </a:p>
        </p:txBody>
      </p:sp>
      <p:sp>
        <p:nvSpPr>
          <p:cNvPr id="131" name="Google Shape;131;g3a1fb519be5_0_96"/>
          <p:cNvSpPr txBox="1"/>
          <p:nvPr/>
        </p:nvSpPr>
        <p:spPr>
          <a:xfrm>
            <a:off x="13691300" y="1990900"/>
            <a:ext cx="6103800" cy="7572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i="1" lang="en-US" sz="3000">
                <a:solidFill>
                  <a:srgbClr val="025B47"/>
                </a:solidFill>
                <a:latin typeface="Montserrat"/>
                <a:ea typeface="Montserrat"/>
                <a:cs typeface="Montserrat"/>
                <a:sym typeface="Montserrat"/>
              </a:rPr>
              <a:t>Sapeco is the first stage in the processing of yerba mate immediately after harvesting. It consists of quickly exposing the fresh leaves to high temperatures, usually in ovens or over direct heat, for a few seconds. This process aims to interrupt the plant's natural fermentation, preserve its green color and active compounds, and enhance the herb's characteristic aroma. It is an essential step in ensuring the quality of chimarrão and tereré.</a:t>
            </a:r>
            <a:endParaRPr i="1" sz="3000">
              <a:solidFill>
                <a:srgbClr val="025B47"/>
              </a:solidFill>
              <a:latin typeface="Montserrat"/>
              <a:ea typeface="Montserrat"/>
              <a:cs typeface="Montserrat"/>
              <a:sym typeface="Montserrat"/>
            </a:endParaRPr>
          </a:p>
        </p:txBody>
      </p:sp>
      <p:pic>
        <p:nvPicPr>
          <p:cNvPr id="132" name="Google Shape;132;g3a1fb519be5_0_96"/>
          <p:cNvPicPr preferRelativeResize="0"/>
          <p:nvPr/>
        </p:nvPicPr>
        <p:blipFill>
          <a:blip r:embed="rId3">
            <a:alphaModFix/>
          </a:blip>
          <a:stretch>
            <a:fillRect/>
          </a:stretch>
        </p:blipFill>
        <p:spPr>
          <a:xfrm>
            <a:off x="7164638" y="1875812"/>
            <a:ext cx="6176993" cy="4249475"/>
          </a:xfrm>
          <a:prstGeom prst="rect">
            <a:avLst/>
          </a:prstGeom>
          <a:noFill/>
          <a:ln>
            <a:noFill/>
          </a:ln>
        </p:spPr>
      </p:pic>
      <p:pic>
        <p:nvPicPr>
          <p:cNvPr id="133" name="Google Shape;133;g3a1fb519be5_0_96"/>
          <p:cNvPicPr preferRelativeResize="0"/>
          <p:nvPr/>
        </p:nvPicPr>
        <p:blipFill rotWithShape="1">
          <a:blip r:embed="rId4">
            <a:alphaModFix/>
          </a:blip>
          <a:srcRect b="0" l="11854" r="34888" t="19685"/>
          <a:stretch/>
        </p:blipFill>
        <p:spPr>
          <a:xfrm>
            <a:off x="7580963" y="6562324"/>
            <a:ext cx="5344350" cy="4535125"/>
          </a:xfrm>
          <a:prstGeom prst="rect">
            <a:avLst/>
          </a:prstGeom>
          <a:noFill/>
          <a:ln>
            <a:noFill/>
          </a:ln>
        </p:spPr>
      </p:pic>
      <p:pic>
        <p:nvPicPr>
          <p:cNvPr id="134" name="Google Shape;134;g3a1fb519be5_0_96"/>
          <p:cNvPicPr preferRelativeResize="0"/>
          <p:nvPr/>
        </p:nvPicPr>
        <p:blipFill rotWithShape="1">
          <a:blip r:embed="rId5">
            <a:alphaModFix/>
          </a:blip>
          <a:srcRect b="-21773" l="0" r="35429" t="0"/>
          <a:stretch/>
        </p:blipFill>
        <p:spPr>
          <a:xfrm>
            <a:off x="865279" y="10402799"/>
            <a:ext cx="3000294" cy="694651"/>
          </a:xfrm>
          <a:prstGeom prst="rect">
            <a:avLst/>
          </a:prstGeom>
          <a:noFill/>
          <a:ln>
            <a:noFill/>
          </a:ln>
        </p:spPr>
      </p:pic>
      <p:pic>
        <p:nvPicPr>
          <p:cNvPr id="135" name="Google Shape;135;g3a1fb519be5_0_96"/>
          <p:cNvPicPr preferRelativeResize="0"/>
          <p:nvPr/>
        </p:nvPicPr>
        <p:blipFill rotWithShape="1">
          <a:blip r:embed="rId6">
            <a:alphaModFix/>
          </a:blip>
          <a:srcRect b="0" l="0" r="0" t="0"/>
          <a:stretch/>
        </p:blipFill>
        <p:spPr>
          <a:xfrm>
            <a:off x="14800388" y="10708770"/>
            <a:ext cx="4138932" cy="243762"/>
          </a:xfrm>
          <a:prstGeom prst="rect">
            <a:avLst/>
          </a:prstGeom>
          <a:noFill/>
          <a:ln>
            <a:noFill/>
          </a:ln>
        </p:spPr>
      </p:pic>
      <p:sp>
        <p:nvSpPr>
          <p:cNvPr id="136" name="Google Shape;136;g3a1fb519be5_0_96"/>
          <p:cNvSpPr txBox="1"/>
          <p:nvPr/>
        </p:nvSpPr>
        <p:spPr>
          <a:xfrm>
            <a:off x="10234025" y="6056825"/>
            <a:ext cx="275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015843"/>
                </a:solidFill>
                <a:latin typeface="Calibri"/>
                <a:ea typeface="Calibri"/>
                <a:cs typeface="Calibri"/>
                <a:sym typeface="Calibri"/>
              </a:rPr>
              <a:t>Fonte: Youtube - Canal da Vó Marli</a:t>
            </a:r>
            <a:endParaRPr>
              <a:solidFill>
                <a:srgbClr val="015843"/>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2025-09-26T13:09:36Z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2025-09-26T00:00:00Z</vt:filetime>
  </property>
  <property fmtid="{D5CDD505-2E9C-101B-9397-08002B2CF9AE}" pid="3" name="Creator">
    <vt:lpwstr>Adobe Illustrator 29.8 (Macintosh)</vt:lpwstr>
  </property>
  <property fmtid="{D5CDD505-2E9C-101B-9397-08002B2CF9AE}" pid="4" name="CreatorVersion">
    <vt:lpwstr>21.0.0</vt:lpwstr>
  </property>
  <property fmtid="{D5CDD505-2E9C-101B-9397-08002B2CF9AE}" pid="5" name="LastSaved">
    <vt:filetime>2025-09-26T00:00:00Z</vt:filetime>
  </property>
  <property fmtid="{D5CDD505-2E9C-101B-9397-08002B2CF9AE}" pid="6" name="Producer">
    <vt:lpwstr>Adobe PDF library 17.00</vt:lpwstr>
  </property>
</Properties>
</file>