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  <p:embeddedFont>
      <p:font typeface="Poppins"/>
      <p:regular r:id="rId24"/>
      <p:bold r:id="rId25"/>
      <p:italic r:id="rId26"/>
      <p:boldItalic r:id="rId27"/>
    </p:embeddedFont>
    <p:embeddedFont>
      <p:font typeface="Tahoma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Poppins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-italic.fntdata"/><Relationship Id="rId25" Type="http://schemas.openxmlformats.org/officeDocument/2006/relationships/font" Target="fonts/Poppins-bold.fntdata"/><Relationship Id="rId28" Type="http://schemas.openxmlformats.org/officeDocument/2006/relationships/font" Target="fonts/Tahoma-regular.fntdata"/><Relationship Id="rId27" Type="http://schemas.openxmlformats.org/officeDocument/2006/relationships/font" Target="fonts/Poppi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Tahom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2n7RN6ltORSuTEKmQwHE3JWNFML11IAs/view?usp=sharing" TargetMode="External"/><Relationship Id="rId3" Type="http://schemas.openxmlformats.org/officeDocument/2006/relationships/hyperlink" Target="https://youtu.be/rjDB-Rs5qIE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9" name="Google Shape;33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4" name="Google Shape;38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a1f6233824_0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g3a1f6233824_0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a1f6233824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g3a1f6233824_0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a1f6233824_0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g3a1f6233824_0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a1f6233824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Link do Drive: </a:t>
            </a:r>
            <a:r>
              <a:rPr lang="pt-BR" u="sng">
                <a:solidFill>
                  <a:schemeClr val="hlink"/>
                </a:solidFill>
                <a:hlinkClick r:id="rId2"/>
              </a:rPr>
              <a:t>https://drive.google.com/file/d/12n7RN6ltORSuTEKmQwHE3JWNFML11IAs/view?usp=sharing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Link do Youtube: </a:t>
            </a:r>
            <a:r>
              <a:rPr lang="pt-BR" u="sng">
                <a:solidFill>
                  <a:schemeClr val="hlink"/>
                </a:solidFill>
                <a:hlinkClick r:id="rId3"/>
              </a:rPr>
              <a:t>https://youtu.be/rjDB-Rs5qIE</a:t>
            </a:r>
            <a:endParaRPr/>
          </a:p>
        </p:txBody>
      </p:sp>
      <p:sp>
        <p:nvSpPr>
          <p:cNvPr id="291" name="Google Shape;291;g3a1f6233824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6" Type="http://schemas.openxmlformats.org/officeDocument/2006/relationships/image" Target="../media/image4.png"/><Relationship Id="rId7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11.png"/><Relationship Id="rId7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30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5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a">
  <p:cSld name="Capa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title"/>
          </p:nvPr>
        </p:nvSpPr>
        <p:spPr>
          <a:xfrm>
            <a:off x="3124200" y="2299382"/>
            <a:ext cx="5943600" cy="13793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b="1" i="0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"/>
          <p:cNvSpPr/>
          <p:nvPr>
            <p:ph idx="1" type="body"/>
          </p:nvPr>
        </p:nvSpPr>
        <p:spPr>
          <a:xfrm>
            <a:off x="3124199" y="1546397"/>
            <a:ext cx="5943599" cy="385762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8628" l="24787" r="25641" t="43158"/>
          <a:stretch/>
        </p:blipFill>
        <p:spPr>
          <a:xfrm>
            <a:off x="10052156" y="3556000"/>
            <a:ext cx="2139843" cy="33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3112838" y="3858735"/>
            <a:ext cx="5943600" cy="10371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FF5E"/>
              </a:buClr>
              <a:buSzPts val="2000"/>
              <a:buFont typeface="Tahoma"/>
              <a:buNone/>
            </a:pPr>
            <a:r>
              <a:t/>
            </a:r>
            <a:endParaRPr b="0" i="1" sz="2000" u="none" cap="none" strike="noStrike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0" y="0"/>
            <a:ext cx="2519568" cy="6858000"/>
            <a:chOff x="0" y="0"/>
            <a:chExt cx="2519568" cy="6858000"/>
          </a:xfrm>
        </p:grpSpPr>
        <p:pic>
          <p:nvPicPr>
            <p:cNvPr id="16" name="Google Shape;16;p2"/>
            <p:cNvPicPr preferRelativeResize="0"/>
            <p:nvPr/>
          </p:nvPicPr>
          <p:blipFill rotWithShape="1">
            <a:blip r:embed="rId3">
              <a:alphaModFix/>
            </a:blip>
            <a:srcRect b="0" l="44284" r="0" t="0"/>
            <a:stretch/>
          </p:blipFill>
          <p:spPr>
            <a:xfrm>
              <a:off x="0" y="0"/>
              <a:ext cx="2519568" cy="558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 b="0" l="44284" r="0" t="94545"/>
            <a:stretch/>
          </p:blipFill>
          <p:spPr>
            <a:xfrm>
              <a:off x="0" y="5587999"/>
              <a:ext cx="2519568" cy="12700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oogle Shape;18;p2"/>
          <p:cNvGrpSpPr/>
          <p:nvPr/>
        </p:nvGrpSpPr>
        <p:grpSpPr>
          <a:xfrm>
            <a:off x="2540561" y="5559040"/>
            <a:ext cx="7110873" cy="699819"/>
            <a:chOff x="2270384" y="5659408"/>
            <a:chExt cx="7110873" cy="699819"/>
          </a:xfrm>
        </p:grpSpPr>
        <p:pic>
          <p:nvPicPr>
            <p:cNvPr id="19" name="Google Shape;19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46238" y="5784732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25870" y="5809298"/>
              <a:ext cx="2155387" cy="456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904245" y="5810153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nterface gráfica do usuário, Aplicativo&#10;&#10;O conteúdo gerado por IA pode estar incorreto." id="22" name="Google Shape;22;p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70384" y="5659408"/>
              <a:ext cx="1707630" cy="6998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3;p2"/>
          <p:cNvSpPr txBox="1"/>
          <p:nvPr>
            <p:ph idx="2" type="body"/>
          </p:nvPr>
        </p:nvSpPr>
        <p:spPr>
          <a:xfrm>
            <a:off x="3124197" y="4016834"/>
            <a:ext cx="5943599" cy="892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EFEB"/>
              </a:buClr>
              <a:buSzPts val="1800"/>
              <a:buFont typeface="Arial"/>
              <a:buNone/>
              <a:defRPr b="0" i="1" sz="1800" u="none" cap="none" strike="noStrike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exto 2">
  <p:cSld name="Slide de Text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/>
          <p:nvPr>
            <p:ph idx="2" type="pic"/>
          </p:nvPr>
        </p:nvSpPr>
        <p:spPr>
          <a:xfrm>
            <a:off x="7278378" y="1657069"/>
            <a:ext cx="4201218" cy="4021685"/>
          </a:xfrm>
          <a:prstGeom prst="roundRect">
            <a:avLst>
              <a:gd fmla="val 4208" name="adj"/>
            </a:avLst>
          </a:prstGeom>
          <a:solidFill>
            <a:srgbClr val="003B4A"/>
          </a:solidFill>
          <a:ln>
            <a:noFill/>
          </a:ln>
        </p:spPr>
      </p:sp>
      <p:sp>
        <p:nvSpPr>
          <p:cNvPr id="143" name="Google Shape;143;p11"/>
          <p:cNvSpPr txBox="1"/>
          <p:nvPr>
            <p:ph idx="1" type="body"/>
          </p:nvPr>
        </p:nvSpPr>
        <p:spPr>
          <a:xfrm>
            <a:off x="783773" y="2086252"/>
            <a:ext cx="5152570" cy="2086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5FB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11"/>
          <p:cNvSpPr txBox="1"/>
          <p:nvPr>
            <p:ph idx="3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5" name="Google Shape;145;p11"/>
          <p:cNvGrpSpPr/>
          <p:nvPr/>
        </p:nvGrpSpPr>
        <p:grpSpPr>
          <a:xfrm flipH="1">
            <a:off x="9030564" y="754028"/>
            <a:ext cx="3161436" cy="571500"/>
            <a:chOff x="270268" y="722482"/>
            <a:chExt cx="3161436" cy="571500"/>
          </a:xfrm>
        </p:grpSpPr>
        <p:cxnSp>
          <p:nvCxnSpPr>
            <p:cNvPr id="146" name="Google Shape;146;p11"/>
            <p:cNvCxnSpPr/>
            <p:nvPr/>
          </p:nvCxnSpPr>
          <p:spPr>
            <a:xfrm rot="10800000">
              <a:off x="270268" y="980728"/>
              <a:ext cx="3161436" cy="0"/>
            </a:xfrm>
            <a:prstGeom prst="straightConnector1">
              <a:avLst/>
            </a:prstGeom>
            <a:noFill/>
            <a:ln cap="flat" cmpd="sng" w="76200">
              <a:solidFill>
                <a:srgbClr val="003B4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11"/>
            <p:cNvCxnSpPr/>
            <p:nvPr/>
          </p:nvCxnSpPr>
          <p:spPr>
            <a:xfrm rot="10800000">
              <a:off x="270268" y="722482"/>
              <a:ext cx="929882" cy="0"/>
            </a:xfrm>
            <a:prstGeom prst="straightConnector1">
              <a:avLst/>
            </a:prstGeom>
            <a:noFill/>
            <a:ln cap="flat" cmpd="sng" w="76200">
              <a:solidFill>
                <a:srgbClr val="B1FF5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8" name="Google Shape;148;p11"/>
            <p:cNvCxnSpPr/>
            <p:nvPr/>
          </p:nvCxnSpPr>
          <p:spPr>
            <a:xfrm rot="10800000">
              <a:off x="270268" y="1293982"/>
              <a:ext cx="2225332" cy="0"/>
            </a:xfrm>
            <a:prstGeom prst="straightConnector1">
              <a:avLst/>
            </a:prstGeom>
            <a:noFill/>
            <a:ln cap="flat" cmpd="sng" w="76200">
              <a:solidFill>
                <a:srgbClr val="5EEFE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49" name="Google Shape;149;p11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150" name="Google Shape;150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2" name="Google Shape;152;p11"/>
          <p:cNvCxnSpPr/>
          <p:nvPr/>
        </p:nvCxnSpPr>
        <p:spPr>
          <a:xfrm>
            <a:off x="-5710" y="4467167"/>
            <a:ext cx="1123722" cy="0"/>
          </a:xfrm>
          <a:prstGeom prst="straightConnector1">
            <a:avLst/>
          </a:prstGeom>
          <a:noFill/>
          <a:ln cap="flat" cmpd="sng" w="28575">
            <a:solidFill>
              <a:srgbClr val="003B4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3" name="Google Shape;153;p11"/>
          <p:cNvSpPr txBox="1"/>
          <p:nvPr>
            <p:ph idx="4" type="body"/>
          </p:nvPr>
        </p:nvSpPr>
        <p:spPr>
          <a:xfrm>
            <a:off x="783771" y="4696287"/>
            <a:ext cx="5152570" cy="1351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5FB"/>
              </a:buClr>
              <a:buSzPts val="1400"/>
              <a:buFont typeface="Arial"/>
              <a:buNone/>
              <a:defRPr b="0" i="1" sz="14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" name="Google Shape;154;p11"/>
          <p:cNvSpPr txBox="1"/>
          <p:nvPr>
            <p:ph type="title"/>
          </p:nvPr>
        </p:nvSpPr>
        <p:spPr>
          <a:xfrm>
            <a:off x="783772" y="541564"/>
            <a:ext cx="5972135" cy="7837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DA7"/>
              </a:buClr>
              <a:buSzPts val="2800"/>
              <a:buFont typeface="Tahoma"/>
              <a:buNone/>
              <a:defRPr b="1" i="0" sz="2800" u="none" cap="none" strike="noStrike">
                <a:solidFill>
                  <a:srgbClr val="00BDA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p11"/>
          <p:cNvSpPr txBox="1"/>
          <p:nvPr>
            <p:ph idx="5" type="body"/>
          </p:nvPr>
        </p:nvSpPr>
        <p:spPr>
          <a:xfrm>
            <a:off x="783772" y="1438276"/>
            <a:ext cx="5972135" cy="357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Imagem 1">
  <p:cSld name="Texto e Imagem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/>
          <p:nvPr>
            <p:ph idx="2" type="pic"/>
          </p:nvPr>
        </p:nvSpPr>
        <p:spPr>
          <a:xfrm>
            <a:off x="7104249" y="0"/>
            <a:ext cx="5087751" cy="6858000"/>
          </a:xfrm>
          <a:prstGeom prst="rect">
            <a:avLst/>
          </a:prstGeom>
          <a:solidFill>
            <a:srgbClr val="003B4A"/>
          </a:solidFill>
          <a:ln>
            <a:noFill/>
          </a:ln>
        </p:spPr>
      </p:sp>
      <p:sp>
        <p:nvSpPr>
          <p:cNvPr id="158" name="Google Shape;158;p12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59" name="Google Shape;159;p12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160" name="Google Shape;160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2" name="Google Shape;162;p12"/>
          <p:cNvCxnSpPr/>
          <p:nvPr/>
        </p:nvCxnSpPr>
        <p:spPr>
          <a:xfrm>
            <a:off x="-5710" y="4467167"/>
            <a:ext cx="1123722" cy="0"/>
          </a:xfrm>
          <a:prstGeom prst="straightConnector1">
            <a:avLst/>
          </a:prstGeom>
          <a:noFill/>
          <a:ln cap="flat" cmpd="sng" w="28575">
            <a:solidFill>
              <a:srgbClr val="003B4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3" name="Google Shape;163;p12"/>
          <p:cNvSpPr txBox="1"/>
          <p:nvPr>
            <p:ph type="title"/>
          </p:nvPr>
        </p:nvSpPr>
        <p:spPr>
          <a:xfrm>
            <a:off x="783772" y="541564"/>
            <a:ext cx="6043018" cy="7837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DA7"/>
              </a:buClr>
              <a:buSzPts val="2800"/>
              <a:buFont typeface="Tahoma"/>
              <a:buNone/>
              <a:defRPr b="1" i="0" sz="2800" u="none" cap="none" strike="noStrike">
                <a:solidFill>
                  <a:srgbClr val="00BDA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12"/>
          <p:cNvSpPr txBox="1"/>
          <p:nvPr>
            <p:ph idx="3" type="body"/>
          </p:nvPr>
        </p:nvSpPr>
        <p:spPr>
          <a:xfrm>
            <a:off x="783772" y="1438276"/>
            <a:ext cx="6043018" cy="357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12"/>
          <p:cNvSpPr txBox="1"/>
          <p:nvPr>
            <p:ph idx="4" type="body"/>
          </p:nvPr>
        </p:nvSpPr>
        <p:spPr>
          <a:xfrm>
            <a:off x="783772" y="2098292"/>
            <a:ext cx="6043018" cy="2202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DA7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12"/>
          <p:cNvSpPr txBox="1"/>
          <p:nvPr>
            <p:ph idx="5" type="body"/>
          </p:nvPr>
        </p:nvSpPr>
        <p:spPr>
          <a:xfrm>
            <a:off x="783772" y="4602781"/>
            <a:ext cx="6043018" cy="1401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DA7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400"/>
              <a:buFont typeface="Arial"/>
              <a:buChar char="•"/>
              <a:defRPr b="0" i="1" sz="14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200"/>
              <a:buFont typeface="Arial"/>
              <a:buChar char="•"/>
              <a:defRPr b="0" i="1" sz="12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100"/>
              <a:buFont typeface="Arial"/>
              <a:buChar char="•"/>
              <a:defRPr b="0" i="1" sz="11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100"/>
              <a:buFont typeface="Arial"/>
              <a:buChar char="•"/>
              <a:defRPr b="0" i="1" sz="11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1.3">
  <p:cSld name="IMAGEM 1.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/>
          <p:nvPr>
            <p:ph idx="2" type="pic"/>
          </p:nvPr>
        </p:nvSpPr>
        <p:spPr>
          <a:xfrm>
            <a:off x="4587368" y="2021458"/>
            <a:ext cx="3017264" cy="2284438"/>
          </a:xfrm>
          <a:prstGeom prst="roundRect">
            <a:avLst>
              <a:gd fmla="val 4208" name="adj"/>
            </a:avLst>
          </a:prstGeom>
          <a:solidFill>
            <a:srgbClr val="003B4A"/>
          </a:solidFill>
          <a:ln>
            <a:noFill/>
          </a:ln>
        </p:spPr>
      </p:sp>
      <p:sp>
        <p:nvSpPr>
          <p:cNvPr id="169" name="Google Shape;169;p13"/>
          <p:cNvSpPr/>
          <p:nvPr>
            <p:ph idx="3" type="pic"/>
          </p:nvPr>
        </p:nvSpPr>
        <p:spPr>
          <a:xfrm>
            <a:off x="8390968" y="2021458"/>
            <a:ext cx="3017264" cy="2284438"/>
          </a:xfrm>
          <a:prstGeom prst="roundRect">
            <a:avLst>
              <a:gd fmla="val 4208" name="adj"/>
            </a:avLst>
          </a:prstGeom>
          <a:solidFill>
            <a:srgbClr val="003B4A"/>
          </a:solidFill>
          <a:ln>
            <a:noFill/>
          </a:ln>
        </p:spPr>
      </p:sp>
      <p:sp>
        <p:nvSpPr>
          <p:cNvPr id="170" name="Google Shape;170;p13"/>
          <p:cNvSpPr/>
          <p:nvPr>
            <p:ph idx="4" type="pic"/>
          </p:nvPr>
        </p:nvSpPr>
        <p:spPr>
          <a:xfrm>
            <a:off x="783770" y="2025175"/>
            <a:ext cx="3017264" cy="2284438"/>
          </a:xfrm>
          <a:prstGeom prst="roundRect">
            <a:avLst>
              <a:gd fmla="val 4208" name="adj"/>
            </a:avLst>
          </a:prstGeom>
          <a:solidFill>
            <a:srgbClr val="003B4A"/>
          </a:solidFill>
          <a:ln>
            <a:noFill/>
          </a:ln>
        </p:spPr>
      </p:sp>
      <p:sp>
        <p:nvSpPr>
          <p:cNvPr id="171" name="Google Shape;171;p13"/>
          <p:cNvSpPr txBox="1"/>
          <p:nvPr>
            <p:ph idx="1" type="body"/>
          </p:nvPr>
        </p:nvSpPr>
        <p:spPr>
          <a:xfrm>
            <a:off x="783771" y="4486192"/>
            <a:ext cx="3017264" cy="845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5F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13"/>
          <p:cNvSpPr txBox="1"/>
          <p:nvPr>
            <p:ph idx="5" type="body"/>
          </p:nvPr>
        </p:nvSpPr>
        <p:spPr>
          <a:xfrm>
            <a:off x="4587368" y="4486192"/>
            <a:ext cx="3017264" cy="8458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5F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13"/>
          <p:cNvSpPr txBox="1"/>
          <p:nvPr>
            <p:ph idx="6" type="body"/>
          </p:nvPr>
        </p:nvSpPr>
        <p:spPr>
          <a:xfrm>
            <a:off x="8390967" y="4486191"/>
            <a:ext cx="3017264" cy="8563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5F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13"/>
          <p:cNvSpPr txBox="1"/>
          <p:nvPr>
            <p:ph idx="7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75" name="Google Shape;175;p13"/>
          <p:cNvGrpSpPr/>
          <p:nvPr/>
        </p:nvGrpSpPr>
        <p:grpSpPr>
          <a:xfrm flipH="1">
            <a:off x="9030564" y="754028"/>
            <a:ext cx="3161436" cy="571500"/>
            <a:chOff x="270268" y="722482"/>
            <a:chExt cx="3161436" cy="571500"/>
          </a:xfrm>
        </p:grpSpPr>
        <p:cxnSp>
          <p:nvCxnSpPr>
            <p:cNvPr id="176" name="Google Shape;176;p13"/>
            <p:cNvCxnSpPr/>
            <p:nvPr/>
          </p:nvCxnSpPr>
          <p:spPr>
            <a:xfrm rot="10800000">
              <a:off x="270268" y="980728"/>
              <a:ext cx="3161436" cy="0"/>
            </a:xfrm>
            <a:prstGeom prst="straightConnector1">
              <a:avLst/>
            </a:prstGeom>
            <a:noFill/>
            <a:ln cap="flat" cmpd="sng" w="76200">
              <a:solidFill>
                <a:srgbClr val="003B4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7" name="Google Shape;177;p13"/>
            <p:cNvCxnSpPr/>
            <p:nvPr/>
          </p:nvCxnSpPr>
          <p:spPr>
            <a:xfrm rot="10800000">
              <a:off x="270268" y="722482"/>
              <a:ext cx="929882" cy="0"/>
            </a:xfrm>
            <a:prstGeom prst="straightConnector1">
              <a:avLst/>
            </a:prstGeom>
            <a:noFill/>
            <a:ln cap="flat" cmpd="sng" w="76200">
              <a:solidFill>
                <a:srgbClr val="B1FF5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8" name="Google Shape;178;p13"/>
            <p:cNvCxnSpPr/>
            <p:nvPr/>
          </p:nvCxnSpPr>
          <p:spPr>
            <a:xfrm rot="10800000">
              <a:off x="270268" y="1293982"/>
              <a:ext cx="2225332" cy="0"/>
            </a:xfrm>
            <a:prstGeom prst="straightConnector1">
              <a:avLst/>
            </a:prstGeom>
            <a:noFill/>
            <a:ln cap="flat" cmpd="sng" w="76200">
              <a:solidFill>
                <a:srgbClr val="5EEFE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79" name="Google Shape;179;p13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180" name="Google Shape;180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p13"/>
          <p:cNvSpPr txBox="1"/>
          <p:nvPr>
            <p:ph idx="8" type="body"/>
          </p:nvPr>
        </p:nvSpPr>
        <p:spPr>
          <a:xfrm>
            <a:off x="783769" y="5484597"/>
            <a:ext cx="3017264" cy="51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5FB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13"/>
          <p:cNvSpPr txBox="1"/>
          <p:nvPr>
            <p:ph idx="9" type="body"/>
          </p:nvPr>
        </p:nvSpPr>
        <p:spPr>
          <a:xfrm>
            <a:off x="4587366" y="5484597"/>
            <a:ext cx="3017264" cy="51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5FB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13"/>
          <p:cNvSpPr txBox="1"/>
          <p:nvPr>
            <p:ph idx="13" type="body"/>
          </p:nvPr>
        </p:nvSpPr>
        <p:spPr>
          <a:xfrm>
            <a:off x="8390965" y="5484596"/>
            <a:ext cx="3017264" cy="519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95FB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13"/>
          <p:cNvSpPr txBox="1"/>
          <p:nvPr>
            <p:ph type="title"/>
          </p:nvPr>
        </p:nvSpPr>
        <p:spPr>
          <a:xfrm>
            <a:off x="783772" y="541564"/>
            <a:ext cx="8129410" cy="7837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DA7"/>
              </a:buClr>
              <a:buSzPts val="2800"/>
              <a:buFont typeface="Tahoma"/>
              <a:buNone/>
              <a:defRPr b="1" i="0" sz="2800" u="none" cap="none" strike="noStrike">
                <a:solidFill>
                  <a:srgbClr val="00BDA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6" name="Google Shape;186;p13"/>
          <p:cNvSpPr txBox="1"/>
          <p:nvPr>
            <p:ph idx="14" type="body"/>
          </p:nvPr>
        </p:nvSpPr>
        <p:spPr>
          <a:xfrm>
            <a:off x="783772" y="1438276"/>
            <a:ext cx="8129410" cy="357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ÍDEO 1">
  <p:cSld name="VÍDEO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/>
          <p:nvPr/>
        </p:nvSpPr>
        <p:spPr>
          <a:xfrm>
            <a:off x="548848" y="335077"/>
            <a:ext cx="11094303" cy="5750249"/>
          </a:xfrm>
          <a:prstGeom prst="roundRect">
            <a:avLst>
              <a:gd fmla="val 8105" name="adj"/>
            </a:avLst>
          </a:prstGeom>
          <a:noFill/>
          <a:ln cap="flat" cmpd="sng" w="38100">
            <a:solidFill>
              <a:srgbClr val="B1FF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4"/>
          <p:cNvSpPr/>
          <p:nvPr>
            <p:ph idx="2" type="media"/>
          </p:nvPr>
        </p:nvSpPr>
        <p:spPr>
          <a:xfrm>
            <a:off x="752080" y="514904"/>
            <a:ext cx="10687840" cy="5390596"/>
          </a:xfrm>
          <a:prstGeom prst="roundRect">
            <a:avLst>
              <a:gd fmla="val 6435" name="adj"/>
            </a:avLst>
          </a:prstGeom>
          <a:solidFill>
            <a:srgbClr val="003B4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14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91" name="Google Shape;191;p14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192" name="Google Shape;192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ÍDEO 1.2">
  <p:cSld name="VÍDEO 1.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15"/>
          <p:cNvSpPr/>
          <p:nvPr/>
        </p:nvSpPr>
        <p:spPr>
          <a:xfrm>
            <a:off x="548848" y="335077"/>
            <a:ext cx="11094303" cy="5750249"/>
          </a:xfrm>
          <a:prstGeom prst="roundRect">
            <a:avLst>
              <a:gd fmla="val 8105" name="adj"/>
            </a:avLst>
          </a:prstGeom>
          <a:noFill/>
          <a:ln cap="flat" cmpd="sng" w="38100">
            <a:solidFill>
              <a:srgbClr val="5EEFE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5"/>
          <p:cNvSpPr/>
          <p:nvPr>
            <p:ph idx="2" type="media"/>
          </p:nvPr>
        </p:nvSpPr>
        <p:spPr>
          <a:xfrm>
            <a:off x="752080" y="514904"/>
            <a:ext cx="10687840" cy="5390596"/>
          </a:xfrm>
          <a:prstGeom prst="roundRect">
            <a:avLst>
              <a:gd fmla="val 6435" name="adj"/>
            </a:avLst>
          </a:prstGeom>
          <a:solidFill>
            <a:srgbClr val="003B4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98" name="Google Shape;198;p15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199" name="Google Shape;199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ELA">
  <p:cSld name="TABEL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/>
          <p:nvPr/>
        </p:nvSpPr>
        <p:spPr>
          <a:xfrm>
            <a:off x="0" y="0"/>
            <a:ext cx="3359696" cy="6858000"/>
          </a:xfrm>
          <a:prstGeom prst="rect">
            <a:avLst/>
          </a:prstGeom>
          <a:solidFill>
            <a:srgbClr val="003B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6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16"/>
          <p:cNvSpPr txBox="1"/>
          <p:nvPr>
            <p:ph type="title"/>
          </p:nvPr>
        </p:nvSpPr>
        <p:spPr>
          <a:xfrm>
            <a:off x="397942" y="2276872"/>
            <a:ext cx="2563812" cy="503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b="0" i="0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05" name="Google Shape;205;p16"/>
          <p:cNvPicPr preferRelativeResize="0"/>
          <p:nvPr/>
        </p:nvPicPr>
        <p:blipFill rotWithShape="1">
          <a:blip r:embed="rId3">
            <a:alphaModFix/>
          </a:blip>
          <a:srcRect b="0" l="0" r="0" t="58936"/>
          <a:stretch/>
        </p:blipFill>
        <p:spPr>
          <a:xfrm>
            <a:off x="506009" y="-465135"/>
            <a:ext cx="3285698" cy="2276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16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207" name="Google Shape;207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16"/>
          <p:cNvSpPr txBox="1"/>
          <p:nvPr>
            <p:ph idx="2" type="body"/>
          </p:nvPr>
        </p:nvSpPr>
        <p:spPr>
          <a:xfrm>
            <a:off x="397942" y="3009909"/>
            <a:ext cx="2563812" cy="357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EFEB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ÁFICO BARRAS">
  <p:cSld name="GRÁFICO BARR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/>
          <p:nvPr/>
        </p:nvSpPr>
        <p:spPr>
          <a:xfrm>
            <a:off x="0" y="0"/>
            <a:ext cx="3359696" cy="6858000"/>
          </a:xfrm>
          <a:prstGeom prst="rect">
            <a:avLst/>
          </a:prstGeom>
          <a:solidFill>
            <a:srgbClr val="003B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7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17"/>
          <p:cNvSpPr txBox="1"/>
          <p:nvPr>
            <p:ph type="title"/>
          </p:nvPr>
        </p:nvSpPr>
        <p:spPr>
          <a:xfrm>
            <a:off x="397942" y="2276872"/>
            <a:ext cx="2563812" cy="503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b="0" i="0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17"/>
          <p:cNvPicPr preferRelativeResize="0"/>
          <p:nvPr/>
        </p:nvPicPr>
        <p:blipFill rotWithShape="1">
          <a:blip r:embed="rId3">
            <a:alphaModFix/>
          </a:blip>
          <a:srcRect b="0" l="0" r="0" t="58936"/>
          <a:stretch/>
        </p:blipFill>
        <p:spPr>
          <a:xfrm>
            <a:off x="506009" y="-465135"/>
            <a:ext cx="3285698" cy="2276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17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216" name="Google Shape;216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17"/>
          <p:cNvSpPr txBox="1"/>
          <p:nvPr>
            <p:ph idx="2" type="body"/>
          </p:nvPr>
        </p:nvSpPr>
        <p:spPr>
          <a:xfrm>
            <a:off x="397942" y="3009909"/>
            <a:ext cx="2563812" cy="357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EFEB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ÁFICO LINHAS">
  <p:cSld name="GRÁFICO LINH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>
            <a:off x="0" y="0"/>
            <a:ext cx="3359696" cy="6858000"/>
          </a:xfrm>
          <a:prstGeom prst="rect">
            <a:avLst/>
          </a:prstGeom>
          <a:solidFill>
            <a:srgbClr val="003B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8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18"/>
          <p:cNvSpPr txBox="1"/>
          <p:nvPr>
            <p:ph type="title"/>
          </p:nvPr>
        </p:nvSpPr>
        <p:spPr>
          <a:xfrm>
            <a:off x="397942" y="2276872"/>
            <a:ext cx="2563812" cy="503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b="0" i="0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23" name="Google Shape;223;p18"/>
          <p:cNvPicPr preferRelativeResize="0"/>
          <p:nvPr/>
        </p:nvPicPr>
        <p:blipFill rotWithShape="1">
          <a:blip r:embed="rId3">
            <a:alphaModFix/>
          </a:blip>
          <a:srcRect b="0" l="0" r="0" t="58936"/>
          <a:stretch/>
        </p:blipFill>
        <p:spPr>
          <a:xfrm>
            <a:off x="506009" y="-465135"/>
            <a:ext cx="3285698" cy="2276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18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225" name="Google Shape;225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18"/>
          <p:cNvSpPr txBox="1"/>
          <p:nvPr>
            <p:ph idx="2" type="body"/>
          </p:nvPr>
        </p:nvSpPr>
        <p:spPr>
          <a:xfrm>
            <a:off x="397942" y="3009909"/>
            <a:ext cx="2563812" cy="357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EFEB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 3">
  <p:cSld name="Slide de Título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 b="11062" l="72960" r="0" t="0"/>
          <a:stretch/>
        </p:blipFill>
        <p:spPr>
          <a:xfrm flipH="1">
            <a:off x="10848528" y="548680"/>
            <a:ext cx="1343472" cy="587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4">
            <a:alphaModFix/>
          </a:blip>
          <a:srcRect b="0" l="0" r="0" t="60082"/>
          <a:stretch/>
        </p:blipFill>
        <p:spPr>
          <a:xfrm>
            <a:off x="911225" y="0"/>
            <a:ext cx="3293887" cy="221868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4">
            <a:alphaModFix/>
          </a:blip>
          <a:srcRect b="68661" l="0" r="69956" t="-8578"/>
          <a:stretch/>
        </p:blipFill>
        <p:spPr>
          <a:xfrm flipH="1">
            <a:off x="2556196" y="4639319"/>
            <a:ext cx="989630" cy="22186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3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30" name="Google Shape;30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Google Shape;32;p3"/>
          <p:cNvSpPr txBox="1"/>
          <p:nvPr>
            <p:ph type="title"/>
          </p:nvPr>
        </p:nvSpPr>
        <p:spPr>
          <a:xfrm>
            <a:off x="2844801" y="2598475"/>
            <a:ext cx="65023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b="1" i="0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3"/>
          <p:cNvSpPr txBox="1"/>
          <p:nvPr>
            <p:ph idx="2" type="body"/>
          </p:nvPr>
        </p:nvSpPr>
        <p:spPr>
          <a:xfrm>
            <a:off x="2844800" y="4105919"/>
            <a:ext cx="6502397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EFEB"/>
              </a:buClr>
              <a:buSzPts val="3000"/>
              <a:buFont typeface="Arial"/>
              <a:buNone/>
              <a:defRPr b="0" i="1" sz="3000" u="none" cap="none" strike="noStrike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lide de Título 1">
  <p:cSld name="2_Slide de Título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2" type="body"/>
          </p:nvPr>
        </p:nvSpPr>
        <p:spPr>
          <a:xfrm>
            <a:off x="989598" y="4111280"/>
            <a:ext cx="2773132" cy="77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4"/>
          <p:cNvSpPr/>
          <p:nvPr/>
        </p:nvSpPr>
        <p:spPr>
          <a:xfrm>
            <a:off x="1532749" y="2213820"/>
            <a:ext cx="1686830" cy="168683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" name="Google Shape;38;p4"/>
          <p:cNvSpPr txBox="1"/>
          <p:nvPr>
            <p:ph idx="3" type="body"/>
          </p:nvPr>
        </p:nvSpPr>
        <p:spPr>
          <a:xfrm>
            <a:off x="1680917" y="2786528"/>
            <a:ext cx="1402672" cy="541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1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9" name="Google Shape;39;p4"/>
          <p:cNvGrpSpPr/>
          <p:nvPr/>
        </p:nvGrpSpPr>
        <p:grpSpPr>
          <a:xfrm rot="10800000">
            <a:off x="9030564" y="754028"/>
            <a:ext cx="3161436" cy="571500"/>
            <a:chOff x="270268" y="722482"/>
            <a:chExt cx="3161436" cy="571500"/>
          </a:xfrm>
        </p:grpSpPr>
        <p:cxnSp>
          <p:nvCxnSpPr>
            <p:cNvPr id="40" name="Google Shape;40;p4"/>
            <p:cNvCxnSpPr/>
            <p:nvPr/>
          </p:nvCxnSpPr>
          <p:spPr>
            <a:xfrm rot="10800000">
              <a:off x="270268" y="980728"/>
              <a:ext cx="3161436" cy="0"/>
            </a:xfrm>
            <a:prstGeom prst="straightConnector1">
              <a:avLst/>
            </a:prstGeom>
            <a:noFill/>
            <a:ln cap="flat" cmpd="sng" w="76200">
              <a:solidFill>
                <a:srgbClr val="F5822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1" name="Google Shape;41;p4"/>
            <p:cNvCxnSpPr/>
            <p:nvPr/>
          </p:nvCxnSpPr>
          <p:spPr>
            <a:xfrm rot="10800000">
              <a:off x="270268" y="722482"/>
              <a:ext cx="929882" cy="0"/>
            </a:xfrm>
            <a:prstGeom prst="straightConnector1">
              <a:avLst/>
            </a:prstGeom>
            <a:noFill/>
            <a:ln cap="flat" cmpd="sng" w="76200">
              <a:solidFill>
                <a:srgbClr val="B1FF5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" name="Google Shape;42;p4"/>
            <p:cNvCxnSpPr/>
            <p:nvPr/>
          </p:nvCxnSpPr>
          <p:spPr>
            <a:xfrm rot="10800000">
              <a:off x="270268" y="1293982"/>
              <a:ext cx="2225332" cy="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43" name="Google Shape;43;p4"/>
          <p:cNvGrpSpPr/>
          <p:nvPr/>
        </p:nvGrpSpPr>
        <p:grpSpPr>
          <a:xfrm>
            <a:off x="0" y="781531"/>
            <a:ext cx="3071664" cy="571500"/>
            <a:chOff x="360040" y="722482"/>
            <a:chExt cx="3071664" cy="571500"/>
          </a:xfrm>
        </p:grpSpPr>
        <p:cxnSp>
          <p:nvCxnSpPr>
            <p:cNvPr id="44" name="Google Shape;44;p4"/>
            <p:cNvCxnSpPr/>
            <p:nvPr/>
          </p:nvCxnSpPr>
          <p:spPr>
            <a:xfrm rot="10800000">
              <a:off x="360040" y="980728"/>
              <a:ext cx="3071664" cy="0"/>
            </a:xfrm>
            <a:prstGeom prst="straightConnector1">
              <a:avLst/>
            </a:prstGeom>
            <a:noFill/>
            <a:ln cap="flat" cmpd="sng" w="76200">
              <a:solidFill>
                <a:srgbClr val="F5822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5" name="Google Shape;45;p4"/>
            <p:cNvCxnSpPr/>
            <p:nvPr/>
          </p:nvCxnSpPr>
          <p:spPr>
            <a:xfrm rot="10800000">
              <a:off x="360040" y="722482"/>
              <a:ext cx="840110" cy="0"/>
            </a:xfrm>
            <a:prstGeom prst="straightConnector1">
              <a:avLst/>
            </a:prstGeom>
            <a:noFill/>
            <a:ln cap="flat" cmpd="sng" w="76200">
              <a:solidFill>
                <a:srgbClr val="B1FF5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" name="Google Shape;46;p4"/>
            <p:cNvCxnSpPr/>
            <p:nvPr/>
          </p:nvCxnSpPr>
          <p:spPr>
            <a:xfrm rot="10800000">
              <a:off x="360040" y="1293982"/>
              <a:ext cx="2135560" cy="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7" name="Google Shape;47;p4"/>
          <p:cNvSpPr txBox="1"/>
          <p:nvPr>
            <p:ph type="title"/>
          </p:nvPr>
        </p:nvSpPr>
        <p:spPr>
          <a:xfrm>
            <a:off x="3187473" y="541564"/>
            <a:ext cx="5817054" cy="7837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b="1" i="0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48" name="Google Shape;48;p4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49" name="Google Shape;49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4"/>
          <p:cNvSpPr txBox="1"/>
          <p:nvPr>
            <p:ph idx="4" type="body"/>
          </p:nvPr>
        </p:nvSpPr>
        <p:spPr>
          <a:xfrm>
            <a:off x="3187473" y="1438276"/>
            <a:ext cx="5817054" cy="357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EEFEB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4"/>
          <p:cNvSpPr txBox="1"/>
          <p:nvPr>
            <p:ph idx="5" type="body"/>
          </p:nvPr>
        </p:nvSpPr>
        <p:spPr>
          <a:xfrm>
            <a:off x="4526040" y="4111280"/>
            <a:ext cx="2773132" cy="77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4"/>
          <p:cNvSpPr/>
          <p:nvPr/>
        </p:nvSpPr>
        <p:spPr>
          <a:xfrm>
            <a:off x="5069191" y="2213820"/>
            <a:ext cx="1686830" cy="168683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" name="Google Shape;54;p4"/>
          <p:cNvSpPr txBox="1"/>
          <p:nvPr>
            <p:ph idx="6" type="body"/>
          </p:nvPr>
        </p:nvSpPr>
        <p:spPr>
          <a:xfrm>
            <a:off x="5217359" y="2786528"/>
            <a:ext cx="1402672" cy="541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1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4"/>
          <p:cNvSpPr txBox="1"/>
          <p:nvPr>
            <p:ph idx="7" type="body"/>
          </p:nvPr>
        </p:nvSpPr>
        <p:spPr>
          <a:xfrm>
            <a:off x="8062482" y="4111280"/>
            <a:ext cx="2773132" cy="77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4"/>
          <p:cNvSpPr/>
          <p:nvPr/>
        </p:nvSpPr>
        <p:spPr>
          <a:xfrm>
            <a:off x="8605633" y="2213820"/>
            <a:ext cx="1686830" cy="168683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" name="Google Shape;57;p4"/>
          <p:cNvSpPr txBox="1"/>
          <p:nvPr>
            <p:ph idx="8" type="body"/>
          </p:nvPr>
        </p:nvSpPr>
        <p:spPr>
          <a:xfrm>
            <a:off x="8753801" y="2786528"/>
            <a:ext cx="1402672" cy="541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1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4"/>
          <p:cNvSpPr txBox="1"/>
          <p:nvPr>
            <p:ph idx="9" type="body"/>
          </p:nvPr>
        </p:nvSpPr>
        <p:spPr>
          <a:xfrm>
            <a:off x="989598" y="5203999"/>
            <a:ext cx="2773132" cy="77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  <a:defRPr b="0" i="1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4"/>
          <p:cNvSpPr txBox="1"/>
          <p:nvPr>
            <p:ph idx="13" type="body"/>
          </p:nvPr>
        </p:nvSpPr>
        <p:spPr>
          <a:xfrm>
            <a:off x="4526040" y="5203999"/>
            <a:ext cx="2773132" cy="77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  <a:defRPr b="0" i="1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4"/>
          <p:cNvSpPr txBox="1"/>
          <p:nvPr>
            <p:ph idx="14" type="body"/>
          </p:nvPr>
        </p:nvSpPr>
        <p:spPr>
          <a:xfrm>
            <a:off x="8062482" y="5203999"/>
            <a:ext cx="2773132" cy="77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  <a:defRPr b="0" i="1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TAQUE 1.3">
  <p:cSld name="DESTAQUE 1.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/>
          <p:nvPr>
            <p:ph idx="1" type="body"/>
          </p:nvPr>
        </p:nvSpPr>
        <p:spPr>
          <a:xfrm>
            <a:off x="6258402" y="2304150"/>
            <a:ext cx="3869346" cy="77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5"/>
          <p:cNvSpPr/>
          <p:nvPr/>
        </p:nvSpPr>
        <p:spPr>
          <a:xfrm>
            <a:off x="5120087" y="2271384"/>
            <a:ext cx="844768" cy="84476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" name="Google Shape;64;p5"/>
          <p:cNvSpPr txBox="1"/>
          <p:nvPr>
            <p:ph idx="2" type="body"/>
          </p:nvPr>
        </p:nvSpPr>
        <p:spPr>
          <a:xfrm>
            <a:off x="6258402" y="4229153"/>
            <a:ext cx="3869346" cy="77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5"/>
          <p:cNvSpPr/>
          <p:nvPr/>
        </p:nvSpPr>
        <p:spPr>
          <a:xfrm>
            <a:off x="5120087" y="4196387"/>
            <a:ext cx="844768" cy="84476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5"/>
          <p:cNvSpPr txBox="1"/>
          <p:nvPr>
            <p:ph idx="3" type="body"/>
          </p:nvPr>
        </p:nvSpPr>
        <p:spPr>
          <a:xfrm>
            <a:off x="5120086" y="2558196"/>
            <a:ext cx="844768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1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5"/>
          <p:cNvSpPr txBox="1"/>
          <p:nvPr>
            <p:ph idx="4" type="body"/>
          </p:nvPr>
        </p:nvSpPr>
        <p:spPr>
          <a:xfrm>
            <a:off x="5120086" y="4483199"/>
            <a:ext cx="844768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1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5"/>
          <p:cNvSpPr/>
          <p:nvPr/>
        </p:nvSpPr>
        <p:spPr>
          <a:xfrm>
            <a:off x="0" y="0"/>
            <a:ext cx="3359696" cy="6858000"/>
          </a:xfrm>
          <a:prstGeom prst="rect">
            <a:avLst/>
          </a:prstGeom>
          <a:solidFill>
            <a:srgbClr val="003B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5"/>
          <p:cNvPicPr preferRelativeResize="0"/>
          <p:nvPr/>
        </p:nvPicPr>
        <p:blipFill rotWithShape="1">
          <a:blip r:embed="rId3">
            <a:alphaModFix/>
          </a:blip>
          <a:srcRect b="1510" l="-2" r="-16161" t="45085"/>
          <a:stretch/>
        </p:blipFill>
        <p:spPr>
          <a:xfrm>
            <a:off x="1123931" y="-99392"/>
            <a:ext cx="3996156" cy="396282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5"/>
          <p:cNvSpPr txBox="1"/>
          <p:nvPr>
            <p:ph idx="5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5"/>
          <p:cNvSpPr txBox="1"/>
          <p:nvPr>
            <p:ph type="title"/>
          </p:nvPr>
        </p:nvSpPr>
        <p:spPr>
          <a:xfrm>
            <a:off x="5120086" y="541564"/>
            <a:ext cx="5817054" cy="7837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2800"/>
              <a:buFont typeface="Tahoma"/>
              <a:buNone/>
              <a:defRPr b="0" i="0" sz="2800" u="none" cap="none" strike="noStrike">
                <a:solidFill>
                  <a:srgbClr val="003B4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72" name="Google Shape;72;p5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73" name="Google Shape;73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" name="Google Shape;75;p5"/>
          <p:cNvSpPr txBox="1"/>
          <p:nvPr>
            <p:ph idx="6" type="body"/>
          </p:nvPr>
        </p:nvSpPr>
        <p:spPr>
          <a:xfrm>
            <a:off x="5120086" y="1438276"/>
            <a:ext cx="5817054" cy="357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5"/>
          <p:cNvSpPr txBox="1"/>
          <p:nvPr>
            <p:ph idx="7" type="body"/>
          </p:nvPr>
        </p:nvSpPr>
        <p:spPr>
          <a:xfrm>
            <a:off x="6258402" y="3158369"/>
            <a:ext cx="3869346" cy="485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  <a:defRPr b="0" i="1" sz="12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5"/>
          <p:cNvSpPr txBox="1"/>
          <p:nvPr>
            <p:ph idx="8" type="body"/>
          </p:nvPr>
        </p:nvSpPr>
        <p:spPr>
          <a:xfrm>
            <a:off x="6258402" y="5083372"/>
            <a:ext cx="3869346" cy="485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  <a:defRPr b="0" i="1" sz="12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exto">
  <p:cSld name="Slide de tex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 txBox="1"/>
          <p:nvPr>
            <p:ph type="title"/>
          </p:nvPr>
        </p:nvSpPr>
        <p:spPr>
          <a:xfrm>
            <a:off x="783772" y="541564"/>
            <a:ext cx="8129410" cy="7837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DA7"/>
              </a:buClr>
              <a:buSzPts val="2800"/>
              <a:buFont typeface="Tahoma"/>
              <a:buNone/>
              <a:defRPr b="1" i="0" sz="2800" u="none" cap="none" strike="noStrike">
                <a:solidFill>
                  <a:srgbClr val="00BDA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80" name="Google Shape;80;p6"/>
          <p:cNvGrpSpPr/>
          <p:nvPr/>
        </p:nvGrpSpPr>
        <p:grpSpPr>
          <a:xfrm flipH="1">
            <a:off x="9030564" y="754028"/>
            <a:ext cx="3161436" cy="571500"/>
            <a:chOff x="270268" y="722482"/>
            <a:chExt cx="3161436" cy="571500"/>
          </a:xfrm>
        </p:grpSpPr>
        <p:cxnSp>
          <p:nvCxnSpPr>
            <p:cNvPr id="81" name="Google Shape;81;p6"/>
            <p:cNvCxnSpPr/>
            <p:nvPr/>
          </p:nvCxnSpPr>
          <p:spPr>
            <a:xfrm rot="10800000">
              <a:off x="270268" y="980728"/>
              <a:ext cx="3161436" cy="0"/>
            </a:xfrm>
            <a:prstGeom prst="straightConnector1">
              <a:avLst/>
            </a:prstGeom>
            <a:noFill/>
            <a:ln cap="flat" cmpd="sng" w="76200">
              <a:solidFill>
                <a:srgbClr val="003B4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" name="Google Shape;82;p6"/>
            <p:cNvCxnSpPr/>
            <p:nvPr/>
          </p:nvCxnSpPr>
          <p:spPr>
            <a:xfrm rot="10800000">
              <a:off x="270268" y="722482"/>
              <a:ext cx="929882" cy="0"/>
            </a:xfrm>
            <a:prstGeom prst="straightConnector1">
              <a:avLst/>
            </a:prstGeom>
            <a:noFill/>
            <a:ln cap="flat" cmpd="sng" w="76200">
              <a:solidFill>
                <a:srgbClr val="B1FF5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" name="Google Shape;83;p6"/>
            <p:cNvCxnSpPr/>
            <p:nvPr/>
          </p:nvCxnSpPr>
          <p:spPr>
            <a:xfrm rot="10800000">
              <a:off x="270268" y="1293982"/>
              <a:ext cx="2225332" cy="0"/>
            </a:xfrm>
            <a:prstGeom prst="straightConnector1">
              <a:avLst/>
            </a:prstGeom>
            <a:noFill/>
            <a:ln cap="flat" cmpd="sng" w="76200">
              <a:solidFill>
                <a:srgbClr val="5EEFE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84" name="Google Shape;84;p6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5" name="Google Shape;85;p6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86" name="Google Shape;86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6"/>
          <p:cNvSpPr txBox="1"/>
          <p:nvPr>
            <p:ph idx="2" type="body"/>
          </p:nvPr>
        </p:nvSpPr>
        <p:spPr>
          <a:xfrm>
            <a:off x="783772" y="1438276"/>
            <a:ext cx="8129410" cy="357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9" name="Google Shape;89;p6"/>
          <p:cNvCxnSpPr/>
          <p:nvPr/>
        </p:nvCxnSpPr>
        <p:spPr>
          <a:xfrm>
            <a:off x="-5710" y="4467167"/>
            <a:ext cx="1123722" cy="0"/>
          </a:xfrm>
          <a:prstGeom prst="straightConnector1">
            <a:avLst/>
          </a:prstGeom>
          <a:noFill/>
          <a:ln cap="flat" cmpd="sng" w="28575">
            <a:solidFill>
              <a:srgbClr val="003B4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0" name="Google Shape;90;p6"/>
          <p:cNvSpPr txBox="1"/>
          <p:nvPr>
            <p:ph idx="3" type="body"/>
          </p:nvPr>
        </p:nvSpPr>
        <p:spPr>
          <a:xfrm>
            <a:off x="783772" y="2098292"/>
            <a:ext cx="10051842" cy="2202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DA7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6"/>
          <p:cNvSpPr txBox="1"/>
          <p:nvPr>
            <p:ph idx="4" type="body"/>
          </p:nvPr>
        </p:nvSpPr>
        <p:spPr>
          <a:xfrm>
            <a:off x="783772" y="4602781"/>
            <a:ext cx="10051842" cy="1401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DA7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400"/>
              <a:buFont typeface="Arial"/>
              <a:buChar char="•"/>
              <a:defRPr b="0" i="1" sz="14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200"/>
              <a:buFont typeface="Arial"/>
              <a:buChar char="•"/>
              <a:defRPr b="0" i="1" sz="12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100"/>
              <a:buFont typeface="Arial"/>
              <a:buChar char="•"/>
              <a:defRPr b="0" i="1" sz="11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DA7"/>
              </a:buClr>
              <a:buSzPts val="1100"/>
              <a:buFont typeface="Arial"/>
              <a:buChar char="•"/>
              <a:defRPr b="0" i="1" sz="11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ÇÃO">
  <p:cSld name="CITAÇÃ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82223" y="-425867"/>
            <a:ext cx="5911448" cy="795771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7"/>
          <p:cNvSpPr/>
          <p:nvPr>
            <p:ph idx="2" type="pic"/>
          </p:nvPr>
        </p:nvSpPr>
        <p:spPr>
          <a:xfrm>
            <a:off x="-233363" y="904875"/>
            <a:ext cx="5059363" cy="5038725"/>
          </a:xfrm>
          <a:prstGeom prst="ellipse">
            <a:avLst/>
          </a:prstGeom>
          <a:solidFill>
            <a:srgbClr val="003B4A"/>
          </a:solidFill>
          <a:ln cap="flat" cmpd="sng" w="9525">
            <a:solidFill>
              <a:srgbClr val="7295FB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7"/>
          <p:cNvSpPr txBox="1"/>
          <p:nvPr>
            <p:ph type="title"/>
          </p:nvPr>
        </p:nvSpPr>
        <p:spPr>
          <a:xfrm>
            <a:off x="5941051" y="1675120"/>
            <a:ext cx="4684700" cy="1753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7"/>
          <p:cNvSpPr txBox="1"/>
          <p:nvPr>
            <p:ph idx="1" type="body"/>
          </p:nvPr>
        </p:nvSpPr>
        <p:spPr>
          <a:xfrm>
            <a:off x="5940425" y="5457799"/>
            <a:ext cx="4684699" cy="38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7"/>
          <p:cNvSpPr txBox="1"/>
          <p:nvPr>
            <p:ph idx="3" type="body"/>
          </p:nvPr>
        </p:nvSpPr>
        <p:spPr>
          <a:xfrm>
            <a:off x="5940425" y="5931663"/>
            <a:ext cx="4684699" cy="38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98" name="Google Shape;98;p7"/>
          <p:cNvCxnSpPr/>
          <p:nvPr/>
        </p:nvCxnSpPr>
        <p:spPr>
          <a:xfrm>
            <a:off x="6038397" y="5305690"/>
            <a:ext cx="450215" cy="0"/>
          </a:xfrm>
          <a:prstGeom prst="straightConnector1">
            <a:avLst/>
          </a:prstGeom>
          <a:noFill/>
          <a:ln cap="flat" cmpd="sng" w="19050">
            <a:solidFill>
              <a:srgbClr val="B1FF5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" name="Google Shape;99;p7"/>
          <p:cNvSpPr txBox="1"/>
          <p:nvPr>
            <p:ph idx="4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0" name="Google Shape;10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8480" y="733456"/>
            <a:ext cx="1070641" cy="57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4967" y="5397265"/>
            <a:ext cx="588516" cy="8071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7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103" name="Google Shape;103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7"/>
          <p:cNvSpPr txBox="1"/>
          <p:nvPr>
            <p:ph idx="5" type="body"/>
          </p:nvPr>
        </p:nvSpPr>
        <p:spPr>
          <a:xfrm>
            <a:off x="5940425" y="3622061"/>
            <a:ext cx="4684699" cy="932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1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erramento">
  <p:cSld name="Encerramen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8"/>
          <p:cNvPicPr preferRelativeResize="0"/>
          <p:nvPr/>
        </p:nvPicPr>
        <p:blipFill rotWithShape="1">
          <a:blip r:embed="rId3">
            <a:alphaModFix/>
          </a:blip>
          <a:srcRect b="13198" l="68905" r="0" t="251"/>
          <a:stretch/>
        </p:blipFill>
        <p:spPr>
          <a:xfrm>
            <a:off x="0" y="817664"/>
            <a:ext cx="1669447" cy="574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8"/>
          <p:cNvPicPr preferRelativeResize="0"/>
          <p:nvPr/>
        </p:nvPicPr>
        <p:blipFill rotWithShape="1">
          <a:blip r:embed="rId4">
            <a:alphaModFix/>
          </a:blip>
          <a:srcRect b="12037" l="24787" r="36024" t="43158"/>
          <a:stretch/>
        </p:blipFill>
        <p:spPr>
          <a:xfrm>
            <a:off x="9891430" y="-96421"/>
            <a:ext cx="2300570" cy="4173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8"/>
          <p:cNvGrpSpPr/>
          <p:nvPr/>
        </p:nvGrpSpPr>
        <p:grpSpPr>
          <a:xfrm>
            <a:off x="2540561" y="5559040"/>
            <a:ext cx="7110873" cy="699819"/>
            <a:chOff x="2270384" y="5659408"/>
            <a:chExt cx="7110873" cy="699819"/>
          </a:xfrm>
        </p:grpSpPr>
        <p:pic>
          <p:nvPicPr>
            <p:cNvPr id="110" name="Google Shape;110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346238" y="5784732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25870" y="5809298"/>
              <a:ext cx="2155387" cy="456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904245" y="5810153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nterface gráfica do usuário, Aplicativo&#10;&#10;O conteúdo gerado por IA pode estar incorreto." id="113" name="Google Shape;113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270384" y="5659408"/>
              <a:ext cx="1707630" cy="6998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" name="Google Shape;114;p8"/>
          <p:cNvGrpSpPr/>
          <p:nvPr/>
        </p:nvGrpSpPr>
        <p:grpSpPr>
          <a:xfrm>
            <a:off x="2615217" y="1866900"/>
            <a:ext cx="2015593" cy="2006850"/>
            <a:chOff x="2413843" y="1895610"/>
            <a:chExt cx="2015593" cy="2006850"/>
          </a:xfrm>
        </p:grpSpPr>
        <p:sp>
          <p:nvSpPr>
            <p:cNvPr id="115" name="Google Shape;115;p8"/>
            <p:cNvSpPr/>
            <p:nvPr/>
          </p:nvSpPr>
          <p:spPr>
            <a:xfrm>
              <a:off x="2413843" y="1895610"/>
              <a:ext cx="2015593" cy="2006850"/>
            </a:xfrm>
            <a:prstGeom prst="roundRect">
              <a:avLst>
                <a:gd fmla="val 8476" name="adj"/>
              </a:avLst>
            </a:prstGeom>
            <a:solidFill>
              <a:schemeClr val="lt1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6" name="Google Shape;116;p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612144" y="2081011"/>
              <a:ext cx="1636047" cy="16360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8"/>
          <p:cNvSpPr txBox="1"/>
          <p:nvPr/>
        </p:nvSpPr>
        <p:spPr>
          <a:xfrm>
            <a:off x="2929682" y="4021528"/>
            <a:ext cx="138666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cop30.coop.br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8"/>
          <p:cNvSpPr txBox="1"/>
          <p:nvPr/>
        </p:nvSpPr>
        <p:spPr>
          <a:xfrm>
            <a:off x="-3637294" y="3684971"/>
            <a:ext cx="3758362" cy="1111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</a:pPr>
            <a:r>
              <a:t/>
            </a:r>
            <a:endParaRPr b="0" i="1" sz="1600" u="none" cap="none" strike="noStrike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9" name="Google Shape;119;p8"/>
          <p:cNvSpPr/>
          <p:nvPr/>
        </p:nvSpPr>
        <p:spPr>
          <a:xfrm>
            <a:off x="5026581" y="1816099"/>
            <a:ext cx="4003119" cy="161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Acompanhe a</a:t>
            </a:r>
            <a:br>
              <a:rPr b="1" i="0" lang="pt-BR" sz="24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i="0" lang="pt-BR" sz="24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programação do</a:t>
            </a:r>
            <a:br>
              <a:rPr b="1" i="0" lang="pt-BR" sz="24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i="0" lang="pt-BR" sz="24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Coop na COP30</a:t>
            </a:r>
            <a:br>
              <a:rPr b="1" i="0" lang="pt-BR" sz="24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i="0" lang="pt-BR" sz="24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no site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8"/>
          <p:cNvSpPr/>
          <p:nvPr/>
        </p:nvSpPr>
        <p:spPr>
          <a:xfrm>
            <a:off x="5026581" y="3559589"/>
            <a:ext cx="4003119" cy="857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pt-BR" sz="1600" u="none" cap="none" strike="noStrike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Follow the Coop in COP30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pt-BR" sz="1600" u="none" cap="none" strike="noStrike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schedule on the website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 1">
  <p:cSld name="Slide de Título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9"/>
          <p:cNvPicPr preferRelativeResize="0"/>
          <p:nvPr/>
        </p:nvPicPr>
        <p:blipFill rotWithShape="1">
          <a:blip r:embed="rId3">
            <a:alphaModFix/>
          </a:blip>
          <a:srcRect b="11062" l="72960" r="0" t="0"/>
          <a:stretch/>
        </p:blipFill>
        <p:spPr>
          <a:xfrm flipH="1">
            <a:off x="10848528" y="548680"/>
            <a:ext cx="1343472" cy="587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9"/>
          <p:cNvPicPr preferRelativeResize="0"/>
          <p:nvPr/>
        </p:nvPicPr>
        <p:blipFill rotWithShape="1">
          <a:blip r:embed="rId4">
            <a:alphaModFix/>
          </a:blip>
          <a:srcRect b="0" l="0" r="0" t="60082"/>
          <a:stretch/>
        </p:blipFill>
        <p:spPr>
          <a:xfrm>
            <a:off x="911225" y="0"/>
            <a:ext cx="3293887" cy="221868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9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4">
            <a:alphaModFix/>
          </a:blip>
          <a:srcRect b="68661" l="0" r="69956" t="-8578"/>
          <a:stretch/>
        </p:blipFill>
        <p:spPr>
          <a:xfrm flipH="1">
            <a:off x="2556196" y="4639319"/>
            <a:ext cx="989630" cy="22186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9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127" name="Google Shape;127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9"/>
          <p:cNvSpPr txBox="1"/>
          <p:nvPr>
            <p:ph type="title"/>
          </p:nvPr>
        </p:nvSpPr>
        <p:spPr>
          <a:xfrm>
            <a:off x="2844801" y="2598475"/>
            <a:ext cx="65023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4000"/>
              <a:buFont typeface="Tahoma"/>
              <a:buNone/>
              <a:defRPr b="1" i="0" sz="4000" u="none" cap="none" strike="noStrike">
                <a:solidFill>
                  <a:srgbClr val="003B4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9"/>
          <p:cNvSpPr txBox="1"/>
          <p:nvPr>
            <p:ph idx="2" type="body"/>
          </p:nvPr>
        </p:nvSpPr>
        <p:spPr>
          <a:xfrm>
            <a:off x="2844800" y="4105919"/>
            <a:ext cx="6502397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1" sz="3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 2">
  <p:cSld name="Slide de Títul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 txBox="1"/>
          <p:nvPr>
            <p:ph idx="1" type="body"/>
          </p:nvPr>
        </p:nvSpPr>
        <p:spPr>
          <a:xfrm>
            <a:off x="10835614" y="6410663"/>
            <a:ext cx="1136845" cy="271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C66"/>
              </a:buClr>
              <a:buSzPts val="1600"/>
              <a:buFont typeface="Calibri"/>
              <a:buAutoNum type="arabicPeriod"/>
              <a:defRPr b="0" i="0" sz="1600" u="none" cap="none" strike="noStrike">
                <a:solidFill>
                  <a:srgbClr val="171C6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3" name="Google Shape;133;p10"/>
          <p:cNvPicPr preferRelativeResize="0"/>
          <p:nvPr/>
        </p:nvPicPr>
        <p:blipFill rotWithShape="1">
          <a:blip r:embed="rId3">
            <a:alphaModFix/>
          </a:blip>
          <a:srcRect b="0" l="0" r="66150" t="0"/>
          <a:stretch/>
        </p:blipFill>
        <p:spPr>
          <a:xfrm>
            <a:off x="10330541" y="154177"/>
            <a:ext cx="1861460" cy="702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0"/>
          <p:cNvPicPr preferRelativeResize="0"/>
          <p:nvPr/>
        </p:nvPicPr>
        <p:blipFill rotWithShape="1">
          <a:blip r:embed="rId4">
            <a:alphaModFix/>
          </a:blip>
          <a:srcRect b="9443" l="14183" r="7090" t="51352"/>
          <a:stretch/>
        </p:blipFill>
        <p:spPr>
          <a:xfrm>
            <a:off x="698500" y="-1"/>
            <a:ext cx="3568700" cy="2459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0"/>
          <p:cNvPicPr preferRelativeResize="0"/>
          <p:nvPr/>
        </p:nvPicPr>
        <p:blipFill rotWithShape="1">
          <a:blip r:embed="rId5">
            <a:alphaModFix/>
          </a:blip>
          <a:srcRect b="67419" l="0" r="62436" t="0"/>
          <a:stretch/>
        </p:blipFill>
        <p:spPr>
          <a:xfrm flipH="1">
            <a:off x="2360936" y="5120115"/>
            <a:ext cx="1184610" cy="17378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10"/>
          <p:cNvGrpSpPr/>
          <p:nvPr/>
        </p:nvGrpSpPr>
        <p:grpSpPr>
          <a:xfrm>
            <a:off x="251742" y="6317301"/>
            <a:ext cx="1909695" cy="419981"/>
            <a:chOff x="4768815" y="5836764"/>
            <a:chExt cx="2358461" cy="518673"/>
          </a:xfrm>
        </p:grpSpPr>
        <p:pic>
          <p:nvPicPr>
            <p:cNvPr id="137" name="Google Shape;137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768815" y="5836764"/>
              <a:ext cx="1076890" cy="452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168175" y="5862185"/>
              <a:ext cx="959101" cy="493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10"/>
          <p:cNvSpPr txBox="1"/>
          <p:nvPr>
            <p:ph type="title"/>
          </p:nvPr>
        </p:nvSpPr>
        <p:spPr>
          <a:xfrm>
            <a:off x="2844801" y="2598475"/>
            <a:ext cx="65023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4000"/>
              <a:buFont typeface="Tahoma"/>
              <a:buNone/>
              <a:defRPr b="1" i="0" sz="4000" u="none" cap="none" strike="noStrike">
                <a:solidFill>
                  <a:srgbClr val="003B4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10"/>
          <p:cNvSpPr txBox="1"/>
          <p:nvPr>
            <p:ph idx="2" type="body"/>
          </p:nvPr>
        </p:nvSpPr>
        <p:spPr>
          <a:xfrm>
            <a:off x="2844800" y="4105919"/>
            <a:ext cx="6502397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4A"/>
              </a:buClr>
              <a:buSzPts val="3000"/>
              <a:buFont typeface="Arial"/>
              <a:buNone/>
              <a:defRPr b="0" i="1" sz="3000" u="none" cap="none" strike="noStrike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Relationship Id="rId5" Type="http://schemas.openxmlformats.org/officeDocument/2006/relationships/image" Target="../media/image45.png"/><Relationship Id="rId6" Type="http://schemas.openxmlformats.org/officeDocument/2006/relationships/image" Target="../media/image58.png"/><Relationship Id="rId7" Type="http://schemas.openxmlformats.org/officeDocument/2006/relationships/image" Target="../media/image6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4" Type="http://schemas.openxmlformats.org/officeDocument/2006/relationships/image" Target="../media/image41.png"/><Relationship Id="rId5" Type="http://schemas.openxmlformats.org/officeDocument/2006/relationships/image" Target="../media/image63.png"/><Relationship Id="rId6" Type="http://schemas.openxmlformats.org/officeDocument/2006/relationships/image" Target="../media/image62.png"/><Relationship Id="rId7" Type="http://schemas.openxmlformats.org/officeDocument/2006/relationships/image" Target="../media/image6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5.png"/><Relationship Id="rId4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6.png"/><Relationship Id="rId4" Type="http://schemas.openxmlformats.org/officeDocument/2006/relationships/image" Target="../media/image70.png"/><Relationship Id="rId5" Type="http://schemas.openxmlformats.org/officeDocument/2006/relationships/image" Target="../media/image69.png"/><Relationship Id="rId6" Type="http://schemas.openxmlformats.org/officeDocument/2006/relationships/image" Target="../media/image45.png"/><Relationship Id="rId7" Type="http://schemas.openxmlformats.org/officeDocument/2006/relationships/image" Target="../media/image6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Relationship Id="rId5" Type="http://schemas.openxmlformats.org/officeDocument/2006/relationships/image" Target="../media/image42.png"/><Relationship Id="rId6" Type="http://schemas.openxmlformats.org/officeDocument/2006/relationships/image" Target="../media/image68.png"/><Relationship Id="rId7" Type="http://schemas.openxmlformats.org/officeDocument/2006/relationships/image" Target="../media/image43.png"/><Relationship Id="rId8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Relationship Id="rId4" Type="http://schemas.openxmlformats.org/officeDocument/2006/relationships/hyperlink" Target="https://youtu.be/rjDB-Rs5qIE" TargetMode="External"/><Relationship Id="rId5" Type="http://schemas.openxmlformats.org/officeDocument/2006/relationships/image" Target="../media/image47.png"/><Relationship Id="rId6" Type="http://schemas.openxmlformats.org/officeDocument/2006/relationships/hyperlink" Target="http://drive.google.com/file/d/12n7RN6ltORSuTEKmQwHE3JWNFML11IAs/view" TargetMode="External"/><Relationship Id="rId7" Type="http://schemas.openxmlformats.org/officeDocument/2006/relationships/image" Target="../media/image48.jpg"/><Relationship Id="rId8" Type="http://schemas.openxmlformats.org/officeDocument/2006/relationships/hyperlink" Target="https://drive.google.com/file/d/12n7RN6ltORSuTEKmQwHE3JWNFML11IAs/view?usp=sharing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4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"/>
          <p:cNvSpPr txBox="1"/>
          <p:nvPr>
            <p:ph type="title"/>
          </p:nvPr>
        </p:nvSpPr>
        <p:spPr>
          <a:xfrm>
            <a:off x="2148940" y="1684111"/>
            <a:ext cx="7668600" cy="28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t/>
            </a:r>
            <a:endParaRPr sz="3600">
              <a:solidFill>
                <a:srgbClr val="F5822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>
                <a:solidFill>
                  <a:srgbClr val="F58220"/>
                </a:solidFill>
              </a:rPr>
              <a:t>Abelhas Nativas, </a:t>
            </a:r>
            <a:endParaRPr sz="3600">
              <a:solidFill>
                <a:srgbClr val="F5822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>
                <a:solidFill>
                  <a:srgbClr val="F58220"/>
                </a:solidFill>
              </a:rPr>
              <a:t>Cooperativismo </a:t>
            </a:r>
            <a:endParaRPr sz="3600">
              <a:solidFill>
                <a:srgbClr val="F5822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>
                <a:solidFill>
                  <a:srgbClr val="F58220"/>
                </a:solidFill>
              </a:rPr>
              <a:t>e Impacto</a:t>
            </a:r>
            <a:endParaRPr sz="3600">
              <a:solidFill>
                <a:srgbClr val="F5822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t/>
            </a:r>
            <a:endParaRPr sz="3600">
              <a:solidFill>
                <a:srgbClr val="F5822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t/>
            </a:r>
            <a:endParaRPr sz="3600"/>
          </a:p>
        </p:txBody>
      </p:sp>
      <p:sp>
        <p:nvSpPr>
          <p:cNvPr id="233" name="Google Shape;233;p19"/>
          <p:cNvSpPr txBox="1"/>
          <p:nvPr>
            <p:ph type="title"/>
          </p:nvPr>
        </p:nvSpPr>
        <p:spPr>
          <a:xfrm>
            <a:off x="2073892" y="3787673"/>
            <a:ext cx="7668600" cy="23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pt-BR" sz="2400">
                <a:solidFill>
                  <a:srgbClr val="F58220"/>
                </a:solidFill>
              </a:rPr>
              <a:t>Native Bees, </a:t>
            </a:r>
            <a:endParaRPr b="0" i="1" sz="2400">
              <a:solidFill>
                <a:srgbClr val="F5822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pt-BR" sz="2400">
                <a:solidFill>
                  <a:srgbClr val="F58220"/>
                </a:solidFill>
              </a:rPr>
              <a:t>Cooperativism &amp; Impact</a:t>
            </a:r>
            <a:endParaRPr b="0" i="1" sz="2400">
              <a:solidFill>
                <a:srgbClr val="F5822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200">
              <a:solidFill>
                <a:srgbClr val="F5822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t/>
            </a:r>
            <a:endParaRPr sz="4200">
              <a:solidFill>
                <a:srgbClr val="F58220"/>
              </a:solidFill>
            </a:endParaRPr>
          </a:p>
        </p:txBody>
      </p:sp>
      <p:pic>
        <p:nvPicPr>
          <p:cNvPr id="234" name="Google Shape;234;p19" title="composição 4]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0168" y="-164912"/>
            <a:ext cx="5357523" cy="570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9" title="logo 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5704" y="907863"/>
            <a:ext cx="2262499" cy="45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 txBox="1"/>
          <p:nvPr>
            <p:ph type="title"/>
          </p:nvPr>
        </p:nvSpPr>
        <p:spPr>
          <a:xfrm>
            <a:off x="783772" y="541564"/>
            <a:ext cx="8129410" cy="7837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DA7"/>
              </a:buClr>
              <a:buSzPts val="2800"/>
              <a:buFont typeface="Tahoma"/>
              <a:buNone/>
            </a:pPr>
            <a:r>
              <a:rPr lang="pt-BR">
                <a:solidFill>
                  <a:schemeClr val="accent2"/>
                </a:solidFill>
              </a:rPr>
              <a:t>Papel da Cresol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42" name="Google Shape;342;p28"/>
          <p:cNvSpPr txBox="1"/>
          <p:nvPr>
            <p:ph idx="2" type="body"/>
          </p:nvPr>
        </p:nvSpPr>
        <p:spPr>
          <a:xfrm>
            <a:off x="783772" y="1438276"/>
            <a:ext cx="8129410" cy="357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None/>
            </a:pPr>
            <a:r>
              <a:rPr lang="pt-BR" sz="2100">
                <a:solidFill>
                  <a:schemeClr val="accent2"/>
                </a:solidFill>
              </a:rPr>
              <a:t>Cresol's role</a:t>
            </a:r>
            <a:endParaRPr sz="2100">
              <a:solidFill>
                <a:schemeClr val="accent2"/>
              </a:solidFill>
            </a:endParaRPr>
          </a:p>
        </p:txBody>
      </p:sp>
      <p:sp>
        <p:nvSpPr>
          <p:cNvPr id="343" name="Google Shape;343;p28"/>
          <p:cNvSpPr txBox="1"/>
          <p:nvPr/>
        </p:nvSpPr>
        <p:spPr>
          <a:xfrm>
            <a:off x="4907150" y="405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8"/>
          <p:cNvSpPr txBox="1"/>
          <p:nvPr>
            <p:ph idx="2" type="body"/>
          </p:nvPr>
        </p:nvSpPr>
        <p:spPr>
          <a:xfrm>
            <a:off x="717521" y="5193049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7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Crédito</a:t>
            </a:r>
            <a:endParaRPr sz="1900"/>
          </a:p>
        </p:txBody>
      </p:sp>
      <p:sp>
        <p:nvSpPr>
          <p:cNvPr id="345" name="Google Shape;345;p28"/>
          <p:cNvSpPr txBox="1"/>
          <p:nvPr>
            <p:ph idx="1" type="body"/>
          </p:nvPr>
        </p:nvSpPr>
        <p:spPr>
          <a:xfrm>
            <a:off x="3042884" y="3662499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b="1" lang="pt-BR" sz="1700">
                <a:solidFill>
                  <a:schemeClr val="accent2"/>
                </a:solidFill>
              </a:rPr>
              <a:t>Apoio Educacional</a:t>
            </a:r>
            <a:endParaRPr b="1" sz="1700">
              <a:solidFill>
                <a:schemeClr val="accent2"/>
              </a:solidFill>
            </a:endParaRPr>
          </a:p>
        </p:txBody>
      </p:sp>
      <p:sp>
        <p:nvSpPr>
          <p:cNvPr id="346" name="Google Shape;346;p28"/>
          <p:cNvSpPr txBox="1"/>
          <p:nvPr>
            <p:ph idx="2" type="body"/>
          </p:nvPr>
        </p:nvSpPr>
        <p:spPr>
          <a:xfrm>
            <a:off x="8017462" y="3685433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b="1" lang="pt-BR" sz="1700">
                <a:solidFill>
                  <a:schemeClr val="accent2"/>
                </a:solidFill>
              </a:rPr>
              <a:t>Participação coletiva com Comunidade</a:t>
            </a:r>
            <a:endParaRPr b="1" sz="1700">
              <a:solidFill>
                <a:schemeClr val="accent2"/>
              </a:solidFill>
            </a:endParaRPr>
          </a:p>
        </p:txBody>
      </p:sp>
      <p:sp>
        <p:nvSpPr>
          <p:cNvPr id="347" name="Google Shape;347;p28"/>
          <p:cNvSpPr txBox="1"/>
          <p:nvPr>
            <p:ph idx="3" type="body"/>
          </p:nvPr>
        </p:nvSpPr>
        <p:spPr>
          <a:xfrm>
            <a:off x="717267" y="5631585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b="0" lang="pt-BR" sz="1600">
                <a:solidFill>
                  <a:schemeClr val="accent2"/>
                </a:solidFill>
              </a:rPr>
              <a:t>Credit</a:t>
            </a:r>
            <a:endParaRPr b="0" sz="1600">
              <a:solidFill>
                <a:schemeClr val="accent2"/>
              </a:solidFill>
            </a:endParaRPr>
          </a:p>
        </p:txBody>
      </p:sp>
      <p:sp>
        <p:nvSpPr>
          <p:cNvPr id="348" name="Google Shape;348;p28"/>
          <p:cNvSpPr txBox="1"/>
          <p:nvPr>
            <p:ph idx="4" type="body"/>
          </p:nvPr>
        </p:nvSpPr>
        <p:spPr>
          <a:xfrm>
            <a:off x="3044195" y="4022086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lang="pt-BR" sz="1600">
                <a:solidFill>
                  <a:schemeClr val="accent2"/>
                </a:solidFill>
              </a:rPr>
              <a:t>Educational Support</a:t>
            </a:r>
            <a:endParaRPr sz="1600">
              <a:solidFill>
                <a:schemeClr val="accent2"/>
              </a:solidFill>
            </a:endParaRPr>
          </a:p>
        </p:txBody>
      </p:sp>
      <p:sp>
        <p:nvSpPr>
          <p:cNvPr id="349" name="Google Shape;349;p28"/>
          <p:cNvSpPr txBox="1"/>
          <p:nvPr>
            <p:ph idx="1" type="body"/>
          </p:nvPr>
        </p:nvSpPr>
        <p:spPr>
          <a:xfrm>
            <a:off x="8020862" y="4282204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b="0" i="0" lang="pt-BR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Collective participation with the community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8"/>
          <p:cNvSpPr txBox="1"/>
          <p:nvPr>
            <p:ph idx="2" type="body"/>
          </p:nvPr>
        </p:nvSpPr>
        <p:spPr>
          <a:xfrm>
            <a:off x="5438382" y="5281274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b="1" i="0" lang="pt-BR" sz="17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Profissionalização dos produtores</a:t>
            </a:r>
            <a:endParaRPr b="1" i="0" sz="17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8"/>
          <p:cNvSpPr txBox="1"/>
          <p:nvPr>
            <p:ph idx="3" type="body"/>
          </p:nvPr>
        </p:nvSpPr>
        <p:spPr>
          <a:xfrm>
            <a:off x="5459667" y="5858628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b="0" i="0" lang="pt-BR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Professionalization of producers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28" title="jacson 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701" y="3029086"/>
            <a:ext cx="2326350" cy="20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8" title="aula 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2227" y="3114330"/>
            <a:ext cx="2248342" cy="19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8" title="logo cresol verd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47793" y="6373887"/>
            <a:ext cx="1552154" cy="3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8" title="logo festival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74868" y="1499675"/>
            <a:ext cx="2329256" cy="20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8" title="revista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44677" y="1547305"/>
            <a:ext cx="2329250" cy="201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/>
          <p:nvPr>
            <p:ph idx="2" type="body"/>
          </p:nvPr>
        </p:nvSpPr>
        <p:spPr>
          <a:xfrm>
            <a:off x="1002646" y="4202616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lang="pt-BR"/>
              <a:t>Produto com Registro e comercialização nacional</a:t>
            </a:r>
            <a:endParaRPr/>
          </a:p>
        </p:txBody>
      </p:sp>
      <p:sp>
        <p:nvSpPr>
          <p:cNvPr id="362" name="Google Shape;362;p29"/>
          <p:cNvSpPr txBox="1"/>
          <p:nvPr>
            <p:ph type="title"/>
          </p:nvPr>
        </p:nvSpPr>
        <p:spPr>
          <a:xfrm>
            <a:off x="3187475" y="362465"/>
            <a:ext cx="5817000" cy="132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200">
                <a:solidFill>
                  <a:srgbClr val="F58220"/>
                </a:solidFill>
              </a:rPr>
              <a:t>Resultados</a:t>
            </a:r>
            <a:endParaRPr/>
          </a:p>
        </p:txBody>
      </p:sp>
      <p:sp>
        <p:nvSpPr>
          <p:cNvPr id="363" name="Google Shape;363;p29"/>
          <p:cNvSpPr txBox="1"/>
          <p:nvPr>
            <p:ph idx="4" type="body"/>
          </p:nvPr>
        </p:nvSpPr>
        <p:spPr>
          <a:xfrm>
            <a:off x="3187473" y="1641261"/>
            <a:ext cx="58170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EFEB"/>
              </a:buClr>
              <a:buSzPts val="1600"/>
              <a:buNone/>
            </a:pPr>
            <a:r>
              <a:rPr lang="pt-BR">
                <a:solidFill>
                  <a:srgbClr val="F58220"/>
                </a:solidFill>
              </a:rPr>
              <a:t>Results</a:t>
            </a:r>
            <a:endParaRPr>
              <a:solidFill>
                <a:srgbClr val="F58220"/>
              </a:solidFill>
            </a:endParaRPr>
          </a:p>
        </p:txBody>
      </p:sp>
      <p:sp>
        <p:nvSpPr>
          <p:cNvPr id="364" name="Google Shape;364;p29"/>
          <p:cNvSpPr txBox="1"/>
          <p:nvPr>
            <p:ph idx="5" type="body"/>
          </p:nvPr>
        </p:nvSpPr>
        <p:spPr>
          <a:xfrm>
            <a:off x="4526040" y="4127702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lang="pt-BR"/>
              <a:t>Conservação da Biodiversidade e Educação ambiental</a:t>
            </a:r>
            <a:endParaRPr/>
          </a:p>
        </p:txBody>
      </p:sp>
      <p:sp>
        <p:nvSpPr>
          <p:cNvPr id="365" name="Google Shape;365;p29"/>
          <p:cNvSpPr txBox="1"/>
          <p:nvPr>
            <p:ph idx="6" type="body"/>
          </p:nvPr>
        </p:nvSpPr>
        <p:spPr>
          <a:xfrm>
            <a:off x="5217359" y="2786528"/>
            <a:ext cx="14028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6" name="Google Shape;366;p29"/>
          <p:cNvSpPr txBox="1"/>
          <p:nvPr>
            <p:ph idx="7" type="body"/>
          </p:nvPr>
        </p:nvSpPr>
        <p:spPr>
          <a:xfrm>
            <a:off x="8062482" y="4245162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lang="pt-BR"/>
              <a:t>Inovação e sustentabilidade</a:t>
            </a:r>
            <a:endParaRPr/>
          </a:p>
        </p:txBody>
      </p:sp>
      <p:sp>
        <p:nvSpPr>
          <p:cNvPr id="367" name="Google Shape;367;p29"/>
          <p:cNvSpPr txBox="1"/>
          <p:nvPr>
            <p:ph idx="9" type="body"/>
          </p:nvPr>
        </p:nvSpPr>
        <p:spPr>
          <a:xfrm>
            <a:off x="1028767" y="5217575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lang="pt-BR"/>
              <a:t>Product with national registration and marketing.</a:t>
            </a:r>
            <a:endParaRPr/>
          </a:p>
        </p:txBody>
      </p:sp>
      <p:sp>
        <p:nvSpPr>
          <p:cNvPr id="368" name="Google Shape;368;p29"/>
          <p:cNvSpPr txBox="1"/>
          <p:nvPr>
            <p:ph idx="13" type="body"/>
          </p:nvPr>
        </p:nvSpPr>
        <p:spPr>
          <a:xfrm>
            <a:off x="4547325" y="5184393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lang="pt-BR"/>
              <a:t>Biodiversity Conservation and Environmental Education</a:t>
            </a:r>
            <a:endParaRPr/>
          </a:p>
        </p:txBody>
      </p:sp>
      <p:sp>
        <p:nvSpPr>
          <p:cNvPr id="369" name="Google Shape;369;p29"/>
          <p:cNvSpPr txBox="1"/>
          <p:nvPr>
            <p:ph idx="14" type="body"/>
          </p:nvPr>
        </p:nvSpPr>
        <p:spPr>
          <a:xfrm>
            <a:off x="8065882" y="5168721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lang="pt-BR"/>
              <a:t>Innovation and sustainability</a:t>
            </a:r>
            <a:endParaRPr/>
          </a:p>
        </p:txBody>
      </p:sp>
      <p:pic>
        <p:nvPicPr>
          <p:cNvPr id="370" name="Google Shape;370;p29" title="cresol encosta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128" y="2134717"/>
            <a:ext cx="2089800" cy="1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9" title="logo 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5964" y="6341558"/>
            <a:ext cx="1548601" cy="3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9" title="jacson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4742" y="2158138"/>
            <a:ext cx="2176606" cy="188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9" title="crianças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8150" y="2136750"/>
            <a:ext cx="2142170" cy="185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9" title="diana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76909" y="2137377"/>
            <a:ext cx="2142174" cy="1855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0"/>
          <p:cNvSpPr txBox="1"/>
          <p:nvPr>
            <p:ph type="title"/>
          </p:nvPr>
        </p:nvSpPr>
        <p:spPr>
          <a:xfrm>
            <a:off x="2844801" y="921525"/>
            <a:ext cx="6502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/>
              <a:t>ODS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t/>
            </a:r>
            <a:endParaRPr/>
          </a:p>
        </p:txBody>
      </p:sp>
      <p:pic>
        <p:nvPicPr>
          <p:cNvPr id="380" name="Google Shape;380;p30" title="od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9890" y="2043437"/>
            <a:ext cx="6350825" cy="3144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0" title="logo 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5964" y="6341558"/>
            <a:ext cx="1548601" cy="3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1"/>
          <p:cNvSpPr txBox="1"/>
          <p:nvPr>
            <p:ph type="title"/>
          </p:nvPr>
        </p:nvSpPr>
        <p:spPr>
          <a:xfrm>
            <a:off x="5941051" y="625124"/>
            <a:ext cx="4684800" cy="17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pt-BR" sz="4000"/>
              <a:t>Contatos</a:t>
            </a:r>
            <a:endParaRPr sz="4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pt-BR" sz="1500"/>
              <a:t>Contacts</a:t>
            </a:r>
            <a:endParaRPr sz="1500"/>
          </a:p>
        </p:txBody>
      </p:sp>
      <p:sp>
        <p:nvSpPr>
          <p:cNvPr id="387" name="Google Shape;387;p31"/>
          <p:cNvSpPr txBox="1"/>
          <p:nvPr>
            <p:ph idx="5" type="body"/>
          </p:nvPr>
        </p:nvSpPr>
        <p:spPr>
          <a:xfrm>
            <a:off x="7484229" y="4591941"/>
            <a:ext cx="4684800" cy="9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0" i="0" lang="pt-BR"/>
              <a:t>+55 48 99944-5181</a:t>
            </a:r>
            <a:endParaRPr b="0" i="0"/>
          </a:p>
        </p:txBody>
      </p:sp>
      <p:pic>
        <p:nvPicPr>
          <p:cNvPr id="388" name="Google Shape;388;p31" title="qr code encosta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977" y="1863931"/>
            <a:ext cx="1753800" cy="17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1" title="logo whatsapp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1876" y="4591950"/>
            <a:ext cx="317049" cy="3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1"/>
          <p:cNvSpPr txBox="1"/>
          <p:nvPr/>
        </p:nvSpPr>
        <p:spPr>
          <a:xfrm>
            <a:off x="5596325" y="1770230"/>
            <a:ext cx="14226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Cresol</a:t>
            </a:r>
            <a:endParaRPr b="1" i="0" sz="16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Encostas</a:t>
            </a:r>
            <a:endParaRPr b="1" i="0" sz="16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da Serra</a:t>
            </a:r>
            <a:endParaRPr b="1" i="0" sz="16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Geral</a:t>
            </a:r>
            <a:endParaRPr b="1" i="0" sz="16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1" name="Google Shape;391;p31"/>
          <p:cNvSpPr txBox="1"/>
          <p:nvPr/>
        </p:nvSpPr>
        <p:spPr>
          <a:xfrm>
            <a:off x="7138549" y="4065029"/>
            <a:ext cx="353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Fabiana Cesário</a:t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2" name="Google Shape;392;p31" title="elemento 5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93400" y="-1932610"/>
            <a:ext cx="4384926" cy="565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1" title="logo cresol verde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47793" y="6373887"/>
            <a:ext cx="1552154" cy="3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1" title="fabinha correto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85089" y="3947500"/>
            <a:ext cx="1289374" cy="128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0" title="logo 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5964" y="6341558"/>
            <a:ext cx="1548601" cy="3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0"/>
          <p:cNvSpPr/>
          <p:nvPr/>
        </p:nvSpPr>
        <p:spPr>
          <a:xfrm>
            <a:off x="4816088" y="1077467"/>
            <a:ext cx="3528900" cy="974400"/>
          </a:xfrm>
          <a:prstGeom prst="roundRect">
            <a:avLst>
              <a:gd fmla="val 50000" name="adj"/>
            </a:avLst>
          </a:prstGeom>
          <a:solidFill>
            <a:srgbClr val="E7E6E6"/>
          </a:solidFill>
          <a:ln cap="flat" cmpd="sng" w="9525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840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0"/>
          <p:cNvSpPr/>
          <p:nvPr/>
        </p:nvSpPr>
        <p:spPr>
          <a:xfrm>
            <a:off x="5312108" y="3076053"/>
            <a:ext cx="3528900" cy="955500"/>
          </a:xfrm>
          <a:prstGeom prst="roundRect">
            <a:avLst>
              <a:gd fmla="val 50000" name="adj"/>
            </a:avLst>
          </a:prstGeom>
          <a:solidFill>
            <a:srgbClr val="E7E6E6"/>
          </a:solidFill>
          <a:ln cap="flat" cmpd="sng" w="9525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840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0"/>
          <p:cNvSpPr/>
          <p:nvPr/>
        </p:nvSpPr>
        <p:spPr>
          <a:xfrm>
            <a:off x="5248517" y="4063465"/>
            <a:ext cx="4401600" cy="974400"/>
          </a:xfrm>
          <a:prstGeom prst="roundRect">
            <a:avLst>
              <a:gd fmla="val 50000" name="adj"/>
            </a:avLst>
          </a:prstGeom>
          <a:solidFill>
            <a:srgbClr val="E7E6E6"/>
          </a:solidFill>
          <a:ln cap="flat" cmpd="sng" w="9525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840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0"/>
          <p:cNvSpPr/>
          <p:nvPr/>
        </p:nvSpPr>
        <p:spPr>
          <a:xfrm>
            <a:off x="5084988" y="2078638"/>
            <a:ext cx="3528900" cy="974400"/>
          </a:xfrm>
          <a:prstGeom prst="roundRect">
            <a:avLst>
              <a:gd fmla="val 50000" name="adj"/>
            </a:avLst>
          </a:prstGeom>
          <a:solidFill>
            <a:srgbClr val="E7E6E6"/>
          </a:solidFill>
          <a:ln cap="flat" cmpd="sng" w="9525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840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0"/>
          <p:cNvSpPr/>
          <p:nvPr/>
        </p:nvSpPr>
        <p:spPr>
          <a:xfrm>
            <a:off x="5369250" y="5014325"/>
            <a:ext cx="4938600" cy="974400"/>
          </a:xfrm>
          <a:prstGeom prst="roundRect">
            <a:avLst>
              <a:gd fmla="val 50000" name="adj"/>
            </a:avLst>
          </a:prstGeom>
          <a:solidFill>
            <a:srgbClr val="E7E6E6"/>
          </a:solidFill>
          <a:ln cap="flat" cmpd="sng" w="9525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840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0"/>
          <p:cNvSpPr txBox="1"/>
          <p:nvPr/>
        </p:nvSpPr>
        <p:spPr>
          <a:xfrm>
            <a:off x="5759612" y="1107775"/>
            <a:ext cx="25116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0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t-BR" sz="28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+ de 1 </a:t>
            </a:r>
            <a:r>
              <a:rPr b="1" i="0" lang="pt-BR" sz="1600" u="none" cap="none" strike="noStrike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milhão</a:t>
            </a:r>
            <a:r>
              <a:rPr b="1" lang="pt-BR" sz="16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 de         </a:t>
            </a:r>
            <a:r>
              <a:rPr b="1" i="0" lang="pt-BR" sz="2000" u="none" cap="none" strike="noStrike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Cooperados</a:t>
            </a:r>
            <a:endParaRPr b="1" i="0" sz="2000" u="none" cap="none" strike="noStrike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pt-BR" sz="12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+1 million Members</a:t>
            </a:r>
            <a:endParaRPr b="1" sz="1200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20"/>
          <p:cNvSpPr/>
          <p:nvPr/>
        </p:nvSpPr>
        <p:spPr>
          <a:xfrm>
            <a:off x="4704420" y="1066782"/>
            <a:ext cx="974400" cy="974400"/>
          </a:xfrm>
          <a:prstGeom prst="ellipse">
            <a:avLst/>
          </a:prstGeom>
          <a:solidFill>
            <a:srgbClr val="1C305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20"/>
          <p:cNvPicPr preferRelativeResize="0"/>
          <p:nvPr/>
        </p:nvPicPr>
        <p:blipFill rotWithShape="1">
          <a:blip r:embed="rId4">
            <a:alphaModFix/>
          </a:blip>
          <a:srcRect b="0" l="179" r="189" t="0"/>
          <a:stretch/>
        </p:blipFill>
        <p:spPr>
          <a:xfrm>
            <a:off x="4736145" y="1083292"/>
            <a:ext cx="921232" cy="92459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0"/>
          <p:cNvSpPr txBox="1"/>
          <p:nvPr/>
        </p:nvSpPr>
        <p:spPr>
          <a:xfrm>
            <a:off x="6174726" y="3255675"/>
            <a:ext cx="7974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0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t-BR" sz="33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59</a:t>
            </a:r>
            <a:endParaRPr b="1" i="0" sz="1600" u="none" cap="none" strike="noStrike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20"/>
          <p:cNvSpPr/>
          <p:nvPr/>
        </p:nvSpPr>
        <p:spPr>
          <a:xfrm>
            <a:off x="5113181" y="3058477"/>
            <a:ext cx="974400" cy="974400"/>
          </a:xfrm>
          <a:prstGeom prst="ellipse">
            <a:avLst/>
          </a:prstGeom>
          <a:solidFill>
            <a:srgbClr val="1C305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8222" y="3081481"/>
            <a:ext cx="931507" cy="93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 txBox="1"/>
          <p:nvPr/>
        </p:nvSpPr>
        <p:spPr>
          <a:xfrm>
            <a:off x="6291902" y="4192425"/>
            <a:ext cx="11628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0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3200" u="none" cap="none" strike="noStrike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r>
              <a:rPr b="1" lang="pt-BR" sz="32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98</a:t>
            </a:r>
            <a:endParaRPr b="1" i="0" sz="3200" u="none" cap="none" strike="noStrike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20"/>
          <p:cNvSpPr/>
          <p:nvPr/>
        </p:nvSpPr>
        <p:spPr>
          <a:xfrm>
            <a:off x="5143761" y="4057797"/>
            <a:ext cx="974400" cy="974400"/>
          </a:xfrm>
          <a:prstGeom prst="ellipse">
            <a:avLst/>
          </a:prstGeom>
          <a:solidFill>
            <a:srgbClr val="1C305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0"/>
          <p:cNvSpPr txBox="1"/>
          <p:nvPr/>
        </p:nvSpPr>
        <p:spPr>
          <a:xfrm>
            <a:off x="6370852" y="5161099"/>
            <a:ext cx="13557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0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t-BR" sz="33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4.092</a:t>
            </a:r>
            <a:endParaRPr b="1" i="0" sz="3300" u="none" cap="none" strike="noStrike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20"/>
          <p:cNvSpPr/>
          <p:nvPr/>
        </p:nvSpPr>
        <p:spPr>
          <a:xfrm>
            <a:off x="5312100" y="5001767"/>
            <a:ext cx="974400" cy="974400"/>
          </a:xfrm>
          <a:prstGeom prst="ellipse">
            <a:avLst/>
          </a:prstGeom>
          <a:solidFill>
            <a:srgbClr val="1C305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6468" y="4097239"/>
            <a:ext cx="912433" cy="91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7798" y="5033526"/>
            <a:ext cx="918814" cy="91884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6062936" y="2234775"/>
            <a:ext cx="6795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0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t-BR" sz="37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r>
            <a:endParaRPr b="1" i="0" sz="2000" u="none" cap="none" strike="noStrike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20"/>
          <p:cNvSpPr/>
          <p:nvPr/>
        </p:nvSpPr>
        <p:spPr>
          <a:xfrm>
            <a:off x="4940596" y="2059186"/>
            <a:ext cx="974400" cy="974400"/>
          </a:xfrm>
          <a:prstGeom prst="ellipse">
            <a:avLst/>
          </a:prstGeom>
          <a:solidFill>
            <a:srgbClr val="1C305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2106" y="2090442"/>
            <a:ext cx="911131" cy="91113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0"/>
          <p:cNvSpPr txBox="1"/>
          <p:nvPr/>
        </p:nvSpPr>
        <p:spPr>
          <a:xfrm>
            <a:off x="5712899" y="6050725"/>
            <a:ext cx="4251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Dados do Sistema Cresol. Data-Base: junho/2025</a:t>
            </a:r>
            <a:endParaRPr i="0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20"/>
          <p:cNvSpPr txBox="1"/>
          <p:nvPr/>
        </p:nvSpPr>
        <p:spPr>
          <a:xfrm>
            <a:off x="7084525" y="4125200"/>
            <a:ext cx="2369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Agências de </a:t>
            </a:r>
            <a:endParaRPr b="1" sz="1800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t-BR" sz="18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Relacionamento</a:t>
            </a:r>
            <a:endParaRPr b="1" sz="1800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Branches</a:t>
            </a:r>
            <a:endParaRPr b="1" sz="1200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C3052"/>
              </a:solidFill>
            </a:endParaRPr>
          </a:p>
        </p:txBody>
      </p:sp>
      <p:sp>
        <p:nvSpPr>
          <p:cNvPr id="263" name="Google Shape;263;p20"/>
          <p:cNvSpPr txBox="1"/>
          <p:nvPr/>
        </p:nvSpPr>
        <p:spPr>
          <a:xfrm>
            <a:off x="7529725" y="5033525"/>
            <a:ext cx="2712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Municípios com Cooperados</a:t>
            </a:r>
            <a:endParaRPr b="1" sz="1600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Municipalities with members</a:t>
            </a:r>
            <a:endParaRPr b="1" sz="1200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C3052"/>
              </a:solidFill>
            </a:endParaRPr>
          </a:p>
        </p:txBody>
      </p:sp>
      <p:sp>
        <p:nvSpPr>
          <p:cNvPr id="264" name="Google Shape;264;p20"/>
          <p:cNvSpPr txBox="1"/>
          <p:nvPr/>
        </p:nvSpPr>
        <p:spPr>
          <a:xfrm>
            <a:off x="6654563" y="2300077"/>
            <a:ext cx="2087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Estados</a:t>
            </a:r>
            <a:endParaRPr b="1" sz="2000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States</a:t>
            </a:r>
            <a:endParaRPr b="1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20"/>
          <p:cNvSpPr txBox="1"/>
          <p:nvPr/>
        </p:nvSpPr>
        <p:spPr>
          <a:xfrm>
            <a:off x="6830225" y="3296215"/>
            <a:ext cx="2087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Cooperativas</a:t>
            </a:r>
            <a:endParaRPr b="1" sz="2000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1C3052"/>
                </a:solidFill>
                <a:latin typeface="Montserrat"/>
                <a:ea typeface="Montserrat"/>
                <a:cs typeface="Montserrat"/>
                <a:sym typeface="Montserrat"/>
              </a:rPr>
              <a:t>Cooperatives</a:t>
            </a:r>
            <a:endParaRPr b="1">
              <a:solidFill>
                <a:srgbClr val="1C30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20"/>
          <p:cNvSpPr txBox="1"/>
          <p:nvPr/>
        </p:nvSpPr>
        <p:spPr>
          <a:xfrm>
            <a:off x="1598625" y="335400"/>
            <a:ext cx="2916000" cy="7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4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pt-BR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Atuação Nacional</a:t>
            </a:r>
            <a:endParaRPr b="1"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12700" marR="0" rtl="0" algn="l">
              <a:lnSpc>
                <a:spcPct val="104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pt-BR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National Presence</a:t>
            </a:r>
            <a:endParaRPr sz="2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 title="logo 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5964" y="6341558"/>
            <a:ext cx="1548601" cy="3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1"/>
          <p:cNvSpPr txBox="1"/>
          <p:nvPr/>
        </p:nvSpPr>
        <p:spPr>
          <a:xfrm>
            <a:off x="2738125" y="619750"/>
            <a:ext cx="7986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Carteira Sustentável da Cresol</a:t>
            </a:r>
            <a:endParaRPr b="1" sz="38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 sz="3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Cresol’s Sustainable Portfolio</a:t>
            </a:r>
            <a:endParaRPr sz="3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3" name="Google Shape;273;p21"/>
          <p:cNvSpPr txBox="1"/>
          <p:nvPr/>
        </p:nvSpPr>
        <p:spPr>
          <a:xfrm>
            <a:off x="620900" y="2546149"/>
            <a:ext cx="9697200" cy="28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EFEB"/>
              </a:buClr>
              <a:buSzPts val="1900"/>
              <a:buChar char="-"/>
            </a:pPr>
            <a:r>
              <a:rPr lang="pt-BR" sz="19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12 bilhões (Carteira Ativa) alocados com contribuição à Economia Verde </a:t>
            </a:r>
            <a:endParaRPr sz="19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5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R$ 12 billion (Active Portfolio) allocated with contribution to the Green Economy)</a:t>
            </a:r>
            <a:endParaRPr sz="15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EFEB"/>
              </a:buClr>
              <a:buSzPts val="2100"/>
              <a:buChar char="-"/>
            </a:pPr>
            <a:r>
              <a:rPr lang="pt-BR" sz="21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Carteira classificada conforme a Febraban</a:t>
            </a:r>
            <a:endParaRPr sz="21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5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Portfolio classified according to Febraban guidelines)</a:t>
            </a:r>
            <a:endParaRPr sz="15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EFEB"/>
              </a:buClr>
              <a:buSzPts val="1900"/>
              <a:buChar char="-"/>
            </a:pPr>
            <a:r>
              <a:rPr lang="pt-BR" sz="19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A classificação monitora: Economia Verde; Exposição ao Risco Ambiental e Exposição às Mudanças Climáticas</a:t>
            </a:r>
            <a:endParaRPr sz="19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(The classification monitors: Green Economy, Exposure to Environmental Risk, and Exposure to Climate Change)</a:t>
            </a:r>
            <a:endParaRPr sz="15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2" title="logo 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5964" y="6341558"/>
            <a:ext cx="1548601" cy="3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2"/>
          <p:cNvSpPr txBox="1"/>
          <p:nvPr/>
        </p:nvSpPr>
        <p:spPr>
          <a:xfrm>
            <a:off x="620900" y="2546149"/>
            <a:ext cx="9697200" cy="28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EFEB"/>
              </a:buClr>
              <a:buSzPts val="1900"/>
              <a:buChar char="-"/>
            </a:pPr>
            <a:r>
              <a:rPr lang="pt-BR" sz="19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Adotamos abordagem proativa para mitigar impactos e impulsionar mudanças positivas</a:t>
            </a:r>
            <a:endParaRPr sz="19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5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We adopt a proactive approach to mitigate impacts and drive positive change)</a:t>
            </a:r>
            <a:endParaRPr sz="15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EFEB"/>
              </a:buClr>
              <a:buSzPts val="1900"/>
              <a:buChar char="-"/>
            </a:pPr>
            <a:r>
              <a:rPr lang="pt-BR" sz="19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Reconhecemos a influência das mudanças climáticas na oferta de produtos e serviços aos nossos cooperados</a:t>
            </a:r>
            <a:endParaRPr sz="19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500">
                <a:solidFill>
                  <a:srgbClr val="5EEFEB"/>
                </a:solidFill>
                <a:latin typeface="Verdana"/>
                <a:ea typeface="Verdana"/>
                <a:cs typeface="Verdana"/>
                <a:sym typeface="Verdana"/>
              </a:rPr>
              <a:t>We recognize the influence of climate change on the products and services offered to our cooperative members)</a:t>
            </a:r>
            <a:endParaRPr sz="15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rgbClr val="5EEFE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2738125" y="619750"/>
            <a:ext cx="7986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Carteira Sustentável da Cresol</a:t>
            </a:r>
            <a:endParaRPr b="1" sz="38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Cresol’s Sustainable Portfolio</a:t>
            </a:r>
            <a:endParaRPr sz="31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3" title="logo cresol verd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7793" y="6373887"/>
            <a:ext cx="1552154" cy="3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3"/>
          <p:cNvSpPr txBox="1"/>
          <p:nvPr/>
        </p:nvSpPr>
        <p:spPr>
          <a:xfrm>
            <a:off x="707647" y="648089"/>
            <a:ext cx="81294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0BDA7"/>
                </a:solidFill>
                <a:latin typeface="Tahoma"/>
                <a:ea typeface="Tahoma"/>
                <a:cs typeface="Tahoma"/>
                <a:sym typeface="Tahoma"/>
              </a:rPr>
              <a:t>Estratégia de Sustentabilidade</a:t>
            </a:r>
            <a:endParaRPr b="1" sz="2400">
              <a:solidFill>
                <a:srgbClr val="00BDA7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DA7"/>
              </a:buClr>
              <a:buSzPts val="2800"/>
              <a:buFont typeface="Tahoma"/>
              <a:buNone/>
            </a:pPr>
            <a:r>
              <a:rPr b="1" lang="pt-BR" sz="1600">
                <a:solidFill>
                  <a:srgbClr val="00BDA7"/>
                </a:solidFill>
                <a:latin typeface="Tahoma"/>
                <a:ea typeface="Tahoma"/>
                <a:cs typeface="Tahoma"/>
                <a:sym typeface="Tahoma"/>
              </a:rPr>
              <a:t>Sustainability Strategy</a:t>
            </a:r>
            <a:endParaRPr b="1" sz="1600">
              <a:solidFill>
                <a:srgbClr val="00BDA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87" name="Google Shape;287;p23" title="Gráfico-Matriz-de-sustentabilidade (1)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7300" y="1846850"/>
            <a:ext cx="3866874" cy="3687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3"/>
          <p:cNvSpPr txBox="1"/>
          <p:nvPr/>
        </p:nvSpPr>
        <p:spPr>
          <a:xfrm>
            <a:off x="1073625" y="1846850"/>
            <a:ext cx="7153800" cy="43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15 ODS impactados</a:t>
            </a:r>
            <a:r>
              <a:rPr lang="pt-BR" sz="18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(15 SDGs impacted)</a:t>
            </a:r>
            <a:endParaRPr sz="13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Mais de 90 Indicadores ESG 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(Over 90 ESG indicators)</a:t>
            </a:r>
            <a:endParaRPr sz="13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Comitês de Sustentabilidade</a:t>
            </a:r>
            <a:r>
              <a:rPr lang="pt-BR" sz="18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Sustainability Committees)</a:t>
            </a:r>
            <a:endParaRPr sz="13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Plano de Ação ESG 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ESG Action Plan)</a:t>
            </a:r>
            <a:endParaRPr sz="13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Política de Sustentabilidade</a:t>
            </a:r>
            <a:r>
              <a:rPr lang="pt-BR" sz="18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Sustainability Policy)</a:t>
            </a:r>
            <a:endParaRPr sz="13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Pacto Global ONU 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UN Global Compact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3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Movimento da ONU Educa 2030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UN “Educa 2030” Movement</a:t>
            </a:r>
            <a:r>
              <a:rPr lang="pt-BR" sz="13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3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Movimento da ONU Mente em Foco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UN “Mente em Foco” Movement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2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51 mil pessoas alcançadas pela Educação Financeira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51,000 people reached through Financial Education initiatives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2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32 mil crianças e jovens - Projetos Educacionais 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32,000 children and youth engaged in Educational Projects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2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Projetos voltados para as mulheres 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Projects focused on women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2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900"/>
              <a:buChar char="-"/>
            </a:pPr>
            <a:r>
              <a:rPr lang="pt-BR" sz="17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Projetos voltados para os empreendedores 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Projects supporting entrepreneurs</a:t>
            </a:r>
            <a:r>
              <a:rPr lang="pt-BR" sz="1200">
                <a:solidFill>
                  <a:srgbClr val="003B4A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2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B4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4" title="logo 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5964" y="6341558"/>
            <a:ext cx="1548601" cy="3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4"/>
          <p:cNvSpPr/>
          <p:nvPr/>
        </p:nvSpPr>
        <p:spPr>
          <a:xfrm>
            <a:off x="4425150" y="6063302"/>
            <a:ext cx="3341700" cy="645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2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24353" l="0" r="0" t="23487"/>
          <a:stretch/>
        </p:blipFill>
        <p:spPr>
          <a:xfrm>
            <a:off x="5967000" y="6118826"/>
            <a:ext cx="1548599" cy="53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4"/>
          <p:cNvSpPr txBox="1"/>
          <p:nvPr/>
        </p:nvSpPr>
        <p:spPr>
          <a:xfrm>
            <a:off x="4702125" y="6118269"/>
            <a:ext cx="18639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Disponível no</a:t>
            </a:r>
            <a:endParaRPr b="0" i="0" sz="1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Available on</a:t>
            </a:r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7" name="Google Shape;297;p24" title="Apresentação Santa Rosa de Lima - COP30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5998" y="1038374"/>
            <a:ext cx="8499974" cy="478125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4"/>
          <p:cNvSpPr txBox="1"/>
          <p:nvPr/>
        </p:nvSpPr>
        <p:spPr>
          <a:xfrm>
            <a:off x="7848100" y="5934825"/>
            <a:ext cx="2424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l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https://drive.google.com/file/d/12n7RN6ltORSuTEKmQwHE3JWNFML11IAs/view?usp=sharing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 txBox="1"/>
          <p:nvPr>
            <p:ph idx="2" type="body"/>
          </p:nvPr>
        </p:nvSpPr>
        <p:spPr>
          <a:xfrm>
            <a:off x="1002646" y="4202616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lang="pt-BR"/>
              <a:t>Agroecologia e Turismo</a:t>
            </a:r>
            <a:endParaRPr/>
          </a:p>
        </p:txBody>
      </p:sp>
      <p:sp>
        <p:nvSpPr>
          <p:cNvPr id="304" name="Google Shape;304;p25"/>
          <p:cNvSpPr txBox="1"/>
          <p:nvPr>
            <p:ph type="title"/>
          </p:nvPr>
        </p:nvSpPr>
        <p:spPr>
          <a:xfrm>
            <a:off x="3187475" y="362465"/>
            <a:ext cx="5817000" cy="132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200">
                <a:solidFill>
                  <a:srgbClr val="F58220"/>
                </a:solidFill>
              </a:rPr>
              <a:t>Pilares de desenvolvimento</a:t>
            </a:r>
            <a:endParaRPr/>
          </a:p>
        </p:txBody>
      </p:sp>
      <p:sp>
        <p:nvSpPr>
          <p:cNvPr id="305" name="Google Shape;305;p25"/>
          <p:cNvSpPr txBox="1"/>
          <p:nvPr>
            <p:ph idx="4" type="body"/>
          </p:nvPr>
        </p:nvSpPr>
        <p:spPr>
          <a:xfrm>
            <a:off x="3187473" y="1641261"/>
            <a:ext cx="58170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EFEB"/>
              </a:buClr>
              <a:buSzPts val="1600"/>
              <a:buNone/>
            </a:pPr>
            <a:r>
              <a:rPr lang="pt-BR">
                <a:solidFill>
                  <a:srgbClr val="F58220"/>
                </a:solidFill>
              </a:rPr>
              <a:t>Pillars of development</a:t>
            </a:r>
            <a:endParaRPr>
              <a:solidFill>
                <a:srgbClr val="F58220"/>
              </a:solidFill>
            </a:endParaRPr>
          </a:p>
        </p:txBody>
      </p:sp>
      <p:sp>
        <p:nvSpPr>
          <p:cNvPr id="306" name="Google Shape;306;p25"/>
          <p:cNvSpPr txBox="1"/>
          <p:nvPr>
            <p:ph idx="5" type="body"/>
          </p:nvPr>
        </p:nvSpPr>
        <p:spPr>
          <a:xfrm>
            <a:off x="4526040" y="4127702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lang="pt-BR"/>
              <a:t>Comunidade Ativa</a:t>
            </a:r>
            <a:endParaRPr/>
          </a:p>
        </p:txBody>
      </p:sp>
      <p:sp>
        <p:nvSpPr>
          <p:cNvPr id="307" name="Google Shape;307;p25"/>
          <p:cNvSpPr txBox="1"/>
          <p:nvPr>
            <p:ph idx="6" type="body"/>
          </p:nvPr>
        </p:nvSpPr>
        <p:spPr>
          <a:xfrm>
            <a:off x="5217359" y="2786528"/>
            <a:ext cx="1402672" cy="541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95FB"/>
              </a:buClr>
              <a:buSzPts val="7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8" name="Google Shape;308;p25"/>
          <p:cNvSpPr txBox="1"/>
          <p:nvPr>
            <p:ph idx="7" type="body"/>
          </p:nvPr>
        </p:nvSpPr>
        <p:spPr>
          <a:xfrm>
            <a:off x="8062482" y="4045590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lang="pt-BR"/>
              <a:t>Impulsionamento Financeiro</a:t>
            </a:r>
            <a:endParaRPr/>
          </a:p>
        </p:txBody>
      </p:sp>
      <p:sp>
        <p:nvSpPr>
          <p:cNvPr id="309" name="Google Shape;309;p25"/>
          <p:cNvSpPr txBox="1"/>
          <p:nvPr>
            <p:ph idx="9" type="body"/>
          </p:nvPr>
        </p:nvSpPr>
        <p:spPr>
          <a:xfrm>
            <a:off x="1028767" y="4808168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lang="pt-BR"/>
              <a:t>Agroecology and Tourism</a:t>
            </a:r>
            <a:endParaRPr/>
          </a:p>
        </p:txBody>
      </p:sp>
      <p:sp>
        <p:nvSpPr>
          <p:cNvPr id="310" name="Google Shape;310;p25"/>
          <p:cNvSpPr txBox="1"/>
          <p:nvPr>
            <p:ph idx="13" type="body"/>
          </p:nvPr>
        </p:nvSpPr>
        <p:spPr>
          <a:xfrm>
            <a:off x="4547325" y="4494964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lang="pt-BR"/>
              <a:t>Active Community</a:t>
            </a:r>
            <a:endParaRPr/>
          </a:p>
        </p:txBody>
      </p:sp>
      <p:sp>
        <p:nvSpPr>
          <p:cNvPr id="311" name="Google Shape;311;p25"/>
          <p:cNvSpPr txBox="1"/>
          <p:nvPr>
            <p:ph idx="14" type="body"/>
          </p:nvPr>
        </p:nvSpPr>
        <p:spPr>
          <a:xfrm>
            <a:off x="8065882" y="4642361"/>
            <a:ext cx="2773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lang="pt-BR"/>
              <a:t>Financial Boost</a:t>
            </a:r>
            <a:endParaRPr/>
          </a:p>
        </p:txBody>
      </p:sp>
      <p:pic>
        <p:nvPicPr>
          <p:cNvPr id="312" name="Google Shape;312;p25" title="agroecologi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6874" y="2206116"/>
            <a:ext cx="2158699" cy="186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5" title="comunidad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6660" y="2114001"/>
            <a:ext cx="2158699" cy="186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5" title="cresol encostas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7128" y="2134717"/>
            <a:ext cx="2089800" cy="1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5"/>
          <p:cNvSpPr txBox="1"/>
          <p:nvPr/>
        </p:nvSpPr>
        <p:spPr>
          <a:xfrm>
            <a:off x="771352" y="5360207"/>
            <a:ext cx="11091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“Santa Rosa de Lima</a:t>
            </a:r>
            <a:r>
              <a:rPr b="0" i="0" lang="pt-BR" sz="1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mostra que é possível crescer sem ferir a natureza e que a cooperação é o caminho para um futuro sustentável.”</a:t>
            </a:r>
            <a:endParaRPr b="0" i="0" sz="1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“Santa Rosa de Lima</a:t>
            </a:r>
            <a:r>
              <a:rPr lang="pt-BR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shows that it is possible to grow without harming nature and that cooperation is the path to a sustainable future."</a:t>
            </a:r>
            <a:endParaRPr sz="1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6" name="Google Shape;316;p25" title="logo 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45964" y="6341558"/>
            <a:ext cx="1548601" cy="3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 txBox="1"/>
          <p:nvPr>
            <p:ph idx="2" type="body"/>
          </p:nvPr>
        </p:nvSpPr>
        <p:spPr>
          <a:xfrm>
            <a:off x="6258402" y="4417628"/>
            <a:ext cx="38694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lang="pt-BR"/>
              <a:t>Falta de conhecimento</a:t>
            </a:r>
            <a:endParaRPr/>
          </a:p>
        </p:txBody>
      </p:sp>
      <p:sp>
        <p:nvSpPr>
          <p:cNvPr id="322" name="Google Shape;322;p26"/>
          <p:cNvSpPr txBox="1"/>
          <p:nvPr>
            <p:ph type="title"/>
          </p:nvPr>
        </p:nvSpPr>
        <p:spPr>
          <a:xfrm>
            <a:off x="5120086" y="541564"/>
            <a:ext cx="5817054" cy="7837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2800"/>
              <a:buFont typeface="Tahoma"/>
              <a:buNone/>
            </a:pPr>
            <a:r>
              <a:rPr b="1" lang="pt-BR" sz="3600"/>
              <a:t>Desafios </a:t>
            </a:r>
            <a:endParaRPr b="1"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2800"/>
              <a:buFont typeface="Tahoma"/>
              <a:buNone/>
            </a:pPr>
            <a:r>
              <a:rPr i="1" lang="pt-BR" sz="2300"/>
              <a:t>Challenges</a:t>
            </a:r>
            <a:endParaRPr i="1" sz="2300"/>
          </a:p>
        </p:txBody>
      </p:sp>
      <p:sp>
        <p:nvSpPr>
          <p:cNvPr id="323" name="Google Shape;323;p26"/>
          <p:cNvSpPr txBox="1"/>
          <p:nvPr>
            <p:ph idx="7" type="body"/>
          </p:nvPr>
        </p:nvSpPr>
        <p:spPr>
          <a:xfrm>
            <a:off x="6258402" y="2708902"/>
            <a:ext cx="38694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lang="pt-BR"/>
              <a:t>Informality and market limitations</a:t>
            </a:r>
            <a:endParaRPr/>
          </a:p>
        </p:txBody>
      </p:sp>
      <p:sp>
        <p:nvSpPr>
          <p:cNvPr id="324" name="Google Shape;324;p26"/>
          <p:cNvSpPr txBox="1"/>
          <p:nvPr>
            <p:ph idx="8" type="body"/>
          </p:nvPr>
        </p:nvSpPr>
        <p:spPr>
          <a:xfrm>
            <a:off x="6258402" y="4851389"/>
            <a:ext cx="38694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200"/>
              <a:buFont typeface="Noto Sans Symbols"/>
              <a:buNone/>
            </a:pPr>
            <a:r>
              <a:rPr lang="pt-BR"/>
              <a:t>Lack of knowledge</a:t>
            </a:r>
            <a:endParaRPr/>
          </a:p>
        </p:txBody>
      </p:sp>
      <p:sp>
        <p:nvSpPr>
          <p:cNvPr id="325" name="Google Shape;325;p26"/>
          <p:cNvSpPr txBox="1"/>
          <p:nvPr>
            <p:ph idx="2" type="body"/>
          </p:nvPr>
        </p:nvSpPr>
        <p:spPr>
          <a:xfrm>
            <a:off x="6178825" y="2221200"/>
            <a:ext cx="45387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rPr lang="pt-BR"/>
              <a:t>Informalidade e limitação de mercado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A"/>
              </a:buClr>
              <a:buSzPts val="16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id="326" name="Google Shape;326;p26" title="produto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8925" y="1971608"/>
            <a:ext cx="1589901" cy="13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6" title="caixa abelha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8924" y="4063092"/>
            <a:ext cx="1589900" cy="137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6" title="logo cresol verd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47793" y="6373887"/>
            <a:ext cx="1552154" cy="3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"/>
          <p:cNvSpPr txBox="1"/>
          <p:nvPr>
            <p:ph type="title"/>
          </p:nvPr>
        </p:nvSpPr>
        <p:spPr>
          <a:xfrm>
            <a:off x="3134775" y="391302"/>
            <a:ext cx="65025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lang="pt-BR"/>
              <a:t>Parcerias</a:t>
            </a:r>
            <a:endParaRPr/>
          </a:p>
        </p:txBody>
      </p:sp>
      <p:sp>
        <p:nvSpPr>
          <p:cNvPr id="334" name="Google Shape;334;p27"/>
          <p:cNvSpPr txBox="1"/>
          <p:nvPr>
            <p:ph idx="2" type="body"/>
          </p:nvPr>
        </p:nvSpPr>
        <p:spPr>
          <a:xfrm>
            <a:off x="3134775" y="1112831"/>
            <a:ext cx="65025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EFEB"/>
              </a:buClr>
              <a:buSzPts val="3000"/>
              <a:buNone/>
            </a:pPr>
            <a:r>
              <a:rPr lang="pt-BR" sz="2500"/>
              <a:t>Partnerships</a:t>
            </a:r>
            <a:endParaRPr sz="2500"/>
          </a:p>
        </p:txBody>
      </p:sp>
      <p:pic>
        <p:nvPicPr>
          <p:cNvPr id="335" name="Google Shape;335;p27" title="colmei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2139" y="2004069"/>
            <a:ext cx="4926401" cy="437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7" title="logo 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5964" y="6341558"/>
            <a:ext cx="1548601" cy="3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stema OCB - Modelo Apresentaçã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