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Light" panose="00000400000000000000" pitchFamily="2" charset="0"/>
      <p:regular r:id="rId16"/>
      <p:bold r:id="rId17"/>
      <p:italic r:id="rId18"/>
      <p:boldItalic r:id="rId19"/>
    </p:embeddedFont>
    <p:embeddedFont>
      <p:font typeface="Montserrat Medium" panose="00000600000000000000" pitchFamily="2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mC7ejPL7X5r7E4yGU/72cBoe3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a0e9527e81_3_2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a0e9527e81_3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a15fc03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a15fc033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a15fc033a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15fc033a7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a15fc033a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a0e9527e81_3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a0e9527e81_3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a0e9527e81_3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3a0e9527e81_3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3124200" y="2299382"/>
            <a:ext cx="5943600" cy="137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9"/>
          <p:cNvSpPr>
            <a:spLocks noGrp="1"/>
          </p:cNvSpPr>
          <p:nvPr>
            <p:ph type="body" idx="1"/>
          </p:nvPr>
        </p:nvSpPr>
        <p:spPr>
          <a:xfrm>
            <a:off x="3124199" y="1546397"/>
            <a:ext cx="5943599" cy="3857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2">
            <a:alphaModFix/>
          </a:blip>
          <a:srcRect l="24787" t="43158" r="25641" b="8628"/>
          <a:stretch/>
        </p:blipFill>
        <p:spPr>
          <a:xfrm>
            <a:off x="10052156" y="3556000"/>
            <a:ext cx="2139843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9"/>
          <p:cNvSpPr txBox="1"/>
          <p:nvPr/>
        </p:nvSpPr>
        <p:spPr>
          <a:xfrm>
            <a:off x="3112838" y="3858735"/>
            <a:ext cx="5943600" cy="103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FF5E"/>
              </a:buClr>
              <a:buSzPts val="2000"/>
              <a:buFont typeface="Tahoma"/>
              <a:buNone/>
            </a:pPr>
            <a:endParaRPr sz="2000" b="0" i="1" u="none" strike="noStrike" cap="none">
              <a:solidFill>
                <a:srgbClr val="5EEFE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" name="Google Shape;15;p19"/>
          <p:cNvGrpSpPr/>
          <p:nvPr/>
        </p:nvGrpSpPr>
        <p:grpSpPr>
          <a:xfrm>
            <a:off x="0" y="0"/>
            <a:ext cx="2519568" cy="6858000"/>
            <a:chOff x="0" y="0"/>
            <a:chExt cx="2519568" cy="6858000"/>
          </a:xfrm>
        </p:grpSpPr>
        <p:pic>
          <p:nvPicPr>
            <p:cNvPr id="16" name="Google Shape;16;p19"/>
            <p:cNvPicPr preferRelativeResize="0"/>
            <p:nvPr/>
          </p:nvPicPr>
          <p:blipFill rotWithShape="1">
            <a:blip r:embed="rId3">
              <a:alphaModFix/>
            </a:blip>
            <a:srcRect l="44284"/>
            <a:stretch/>
          </p:blipFill>
          <p:spPr>
            <a:xfrm>
              <a:off x="0" y="0"/>
              <a:ext cx="2519568" cy="558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9"/>
            <p:cNvPicPr preferRelativeResize="0"/>
            <p:nvPr/>
          </p:nvPicPr>
          <p:blipFill rotWithShape="1">
            <a:blip r:embed="rId3">
              <a:alphaModFix/>
            </a:blip>
            <a:srcRect l="44284" t="94545"/>
            <a:stretch/>
          </p:blipFill>
          <p:spPr>
            <a:xfrm>
              <a:off x="0" y="5587999"/>
              <a:ext cx="2519568" cy="1270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18;p19"/>
          <p:cNvGrpSpPr/>
          <p:nvPr/>
        </p:nvGrpSpPr>
        <p:grpSpPr>
          <a:xfrm>
            <a:off x="2540561" y="5559040"/>
            <a:ext cx="7110873" cy="699819"/>
            <a:chOff x="2270384" y="5659408"/>
            <a:chExt cx="7110873" cy="699819"/>
          </a:xfrm>
        </p:grpSpPr>
        <p:pic>
          <p:nvPicPr>
            <p:cNvPr id="19" name="Google Shape;19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6238" y="5784732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5870" y="5809298"/>
              <a:ext cx="2155387" cy="456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04245" y="5810153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9" descr="Interface gráfica do usuário, Aplicativo&#10;&#10;O conteúdo gerado por IA pode estar incorreto.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70384" y="5659408"/>
              <a:ext cx="1707630" cy="6998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3124197" y="4016834"/>
            <a:ext cx="5943599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QUE 1.3">
  <p:cSld name="DESTAQUE 1.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6258402" y="2304150"/>
            <a:ext cx="3869346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/>
          <p:nvPr/>
        </p:nvSpPr>
        <p:spPr>
          <a:xfrm>
            <a:off x="5120087" y="2271384"/>
            <a:ext cx="844768" cy="84476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2"/>
          </p:nvPr>
        </p:nvSpPr>
        <p:spPr>
          <a:xfrm>
            <a:off x="6258402" y="4229153"/>
            <a:ext cx="3869346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/>
          <p:nvPr/>
        </p:nvSpPr>
        <p:spPr>
          <a:xfrm>
            <a:off x="5120087" y="4196387"/>
            <a:ext cx="844768" cy="84476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3"/>
          </p:nvPr>
        </p:nvSpPr>
        <p:spPr>
          <a:xfrm>
            <a:off x="5120086" y="2558196"/>
            <a:ext cx="844768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4"/>
          </p:nvPr>
        </p:nvSpPr>
        <p:spPr>
          <a:xfrm>
            <a:off x="5120086" y="4483199"/>
            <a:ext cx="844768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0" y="0"/>
            <a:ext cx="3359696" cy="68580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l="-2" t="45085" r="-16161" b="1510"/>
          <a:stretch/>
        </p:blipFill>
        <p:spPr>
          <a:xfrm>
            <a:off x="1123931" y="-99392"/>
            <a:ext cx="3996156" cy="3962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>
            <a:spLocks noGrp="1"/>
          </p:cNvSpPr>
          <p:nvPr>
            <p:ph type="body" idx="5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5120086" y="541564"/>
            <a:ext cx="5817054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2800"/>
              <a:buFont typeface="Tahoma"/>
              <a:buNone/>
              <a:defRPr sz="2800" b="0" i="0" u="none" strike="noStrike" cap="none">
                <a:solidFill>
                  <a:srgbClr val="003B4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52" name="Google Shape;152;p28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8"/>
          <p:cNvSpPr txBox="1">
            <a:spLocks noGrp="1"/>
          </p:cNvSpPr>
          <p:nvPr>
            <p:ph type="body" idx="6"/>
          </p:nvPr>
        </p:nvSpPr>
        <p:spPr>
          <a:xfrm>
            <a:off x="5120086" y="1438276"/>
            <a:ext cx="5817054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7"/>
          </p:nvPr>
        </p:nvSpPr>
        <p:spPr>
          <a:xfrm>
            <a:off x="6258402" y="3158369"/>
            <a:ext cx="3869346" cy="48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200"/>
              <a:buFont typeface="Noto Sans Symbols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8"/>
          </p:nvPr>
        </p:nvSpPr>
        <p:spPr>
          <a:xfrm>
            <a:off x="6258402" y="5083372"/>
            <a:ext cx="3869346" cy="48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200"/>
              <a:buFont typeface="Noto Sans Symbols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ÍDEO 1">
  <p:cSld name="VÍDE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548848" y="335077"/>
            <a:ext cx="11094303" cy="5750249"/>
          </a:xfrm>
          <a:prstGeom prst="roundRect">
            <a:avLst>
              <a:gd name="adj" fmla="val 8105"/>
            </a:avLst>
          </a:prstGeom>
          <a:noFill/>
          <a:ln w="38100" cap="flat" cmpd="sng">
            <a:solidFill>
              <a:srgbClr val="B1FF5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9"/>
          <p:cNvSpPr>
            <a:spLocks noGrp="1"/>
          </p:cNvSpPr>
          <p:nvPr>
            <p:ph type="media" idx="2"/>
          </p:nvPr>
        </p:nvSpPr>
        <p:spPr>
          <a:xfrm>
            <a:off x="752080" y="514904"/>
            <a:ext cx="10687840" cy="5390596"/>
          </a:xfrm>
          <a:prstGeom prst="roundRect">
            <a:avLst>
              <a:gd name="adj" fmla="val 6435"/>
            </a:avLst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2" name="Google Shape;162;p29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63" name="Google Shape;163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ÍDEO 1.2">
  <p:cSld name="VÍDEO 1.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/>
          <p:nvPr/>
        </p:nvSpPr>
        <p:spPr>
          <a:xfrm>
            <a:off x="548848" y="335077"/>
            <a:ext cx="11094303" cy="5750249"/>
          </a:xfrm>
          <a:prstGeom prst="roundRect">
            <a:avLst>
              <a:gd name="adj" fmla="val 8105"/>
            </a:avLst>
          </a:prstGeom>
          <a:noFill/>
          <a:ln w="38100" cap="flat" cmpd="sng">
            <a:solidFill>
              <a:srgbClr val="5EEFE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>
            <a:spLocks noGrp="1"/>
          </p:cNvSpPr>
          <p:nvPr>
            <p:ph type="media" idx="2"/>
          </p:nvPr>
        </p:nvSpPr>
        <p:spPr>
          <a:xfrm>
            <a:off x="752080" y="514904"/>
            <a:ext cx="10687840" cy="5390596"/>
          </a:xfrm>
          <a:prstGeom prst="roundRect">
            <a:avLst>
              <a:gd name="adj" fmla="val 6435"/>
            </a:avLst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9" name="Google Shape;169;p30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70" name="Google Shape;170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A">
  <p:cSld name="TABEL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>
            <a:off x="0" y="0"/>
            <a:ext cx="3359696" cy="68580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97942" y="2276872"/>
            <a:ext cx="2563812" cy="50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3">
            <a:alphaModFix/>
          </a:blip>
          <a:srcRect t="58936"/>
          <a:stretch/>
        </p:blipFill>
        <p:spPr>
          <a:xfrm>
            <a:off x="506009" y="-465135"/>
            <a:ext cx="3285698" cy="2276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31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78" name="Google Shape;178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31"/>
          <p:cNvSpPr txBox="1">
            <a:spLocks noGrp="1"/>
          </p:cNvSpPr>
          <p:nvPr>
            <p:ph type="body" idx="2"/>
          </p:nvPr>
        </p:nvSpPr>
        <p:spPr>
          <a:xfrm>
            <a:off x="397942" y="3009909"/>
            <a:ext cx="2563812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BARRAS">
  <p:cSld name="GRÁFICO BARR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/>
          <p:nvPr/>
        </p:nvSpPr>
        <p:spPr>
          <a:xfrm>
            <a:off x="0" y="0"/>
            <a:ext cx="3359696" cy="68580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397942" y="2276872"/>
            <a:ext cx="2563812" cy="50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 rotWithShape="1">
          <a:blip r:embed="rId3">
            <a:alphaModFix/>
          </a:blip>
          <a:srcRect t="58936"/>
          <a:stretch/>
        </p:blipFill>
        <p:spPr>
          <a:xfrm>
            <a:off x="506009" y="-465135"/>
            <a:ext cx="3285698" cy="2276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32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87" name="Google Shape;187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2"/>
          <p:cNvSpPr txBox="1">
            <a:spLocks noGrp="1"/>
          </p:cNvSpPr>
          <p:nvPr>
            <p:ph type="body" idx="2"/>
          </p:nvPr>
        </p:nvSpPr>
        <p:spPr>
          <a:xfrm>
            <a:off x="397942" y="3009909"/>
            <a:ext cx="2563812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 LINHAS">
  <p:cSld name="GRÁFICO LINH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0" y="0"/>
            <a:ext cx="3359696" cy="6858000"/>
          </a:xfrm>
          <a:prstGeom prst="rect">
            <a:avLst/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97942" y="2276872"/>
            <a:ext cx="2563812" cy="50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/>
          </a:blip>
          <a:srcRect t="58936"/>
          <a:stretch/>
        </p:blipFill>
        <p:spPr>
          <a:xfrm>
            <a:off x="506009" y="-465135"/>
            <a:ext cx="3285698" cy="22768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3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96" name="Google Shape;196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33"/>
          <p:cNvSpPr txBox="1">
            <a:spLocks noGrp="1"/>
          </p:cNvSpPr>
          <p:nvPr>
            <p:ph type="body" idx="2"/>
          </p:nvPr>
        </p:nvSpPr>
        <p:spPr>
          <a:xfrm>
            <a:off x="397942" y="3009909"/>
            <a:ext cx="2563812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>
  <p:cSld name="CITA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2223" y="-425867"/>
            <a:ext cx="5911448" cy="7957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>
            <a:spLocks noGrp="1"/>
          </p:cNvSpPr>
          <p:nvPr>
            <p:ph type="pic" idx="2"/>
          </p:nvPr>
        </p:nvSpPr>
        <p:spPr>
          <a:xfrm>
            <a:off x="-233363" y="904875"/>
            <a:ext cx="5059363" cy="5038725"/>
          </a:xfrm>
          <a:prstGeom prst="ellipse">
            <a:avLst/>
          </a:prstGeom>
          <a:solidFill>
            <a:srgbClr val="003B4A"/>
          </a:solidFill>
          <a:ln w="9525" cap="flat" cmpd="sng">
            <a:solidFill>
              <a:srgbClr val="7295FB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5941051" y="1675120"/>
            <a:ext cx="4684700" cy="175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5940425" y="5457799"/>
            <a:ext cx="4684699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3"/>
          </p:nvPr>
        </p:nvSpPr>
        <p:spPr>
          <a:xfrm>
            <a:off x="5940425" y="5931663"/>
            <a:ext cx="4684699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05" name="Google Shape;205;p34"/>
          <p:cNvCxnSpPr/>
          <p:nvPr/>
        </p:nvCxnSpPr>
        <p:spPr>
          <a:xfrm>
            <a:off x="6038397" y="5305690"/>
            <a:ext cx="450215" cy="0"/>
          </a:xfrm>
          <a:prstGeom prst="straightConnector1">
            <a:avLst/>
          </a:prstGeom>
          <a:noFill/>
          <a:ln w="19050" cap="flat" cmpd="sng">
            <a:solidFill>
              <a:srgbClr val="B1FF5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6" name="Google Shape;206;p34"/>
          <p:cNvSpPr txBox="1">
            <a:spLocks noGrp="1"/>
          </p:cNvSpPr>
          <p:nvPr>
            <p:ph type="body" idx="4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8480" y="733456"/>
            <a:ext cx="1070641" cy="57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4967" y="5397265"/>
            <a:ext cx="588516" cy="807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34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210" name="Google Shape;210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34"/>
          <p:cNvSpPr txBox="1">
            <a:spLocks noGrp="1"/>
          </p:cNvSpPr>
          <p:nvPr>
            <p:ph type="body" idx="5"/>
          </p:nvPr>
        </p:nvSpPr>
        <p:spPr>
          <a:xfrm>
            <a:off x="5940425" y="3622061"/>
            <a:ext cx="4684699" cy="9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erramento">
  <p:cSld name="Encerramen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5"/>
          <p:cNvPicPr preferRelativeResize="0"/>
          <p:nvPr/>
        </p:nvPicPr>
        <p:blipFill rotWithShape="1">
          <a:blip r:embed="rId3">
            <a:alphaModFix/>
          </a:blip>
          <a:srcRect l="68905" t="252" b="13198"/>
          <a:stretch/>
        </p:blipFill>
        <p:spPr>
          <a:xfrm>
            <a:off x="0" y="817664"/>
            <a:ext cx="1669447" cy="574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5"/>
          <p:cNvPicPr preferRelativeResize="0"/>
          <p:nvPr/>
        </p:nvPicPr>
        <p:blipFill rotWithShape="1">
          <a:blip r:embed="rId4">
            <a:alphaModFix/>
          </a:blip>
          <a:srcRect l="24787" t="43158" r="36024" b="12037"/>
          <a:stretch/>
        </p:blipFill>
        <p:spPr>
          <a:xfrm>
            <a:off x="9891430" y="-96421"/>
            <a:ext cx="2300570" cy="4173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35"/>
          <p:cNvGrpSpPr/>
          <p:nvPr/>
        </p:nvGrpSpPr>
        <p:grpSpPr>
          <a:xfrm>
            <a:off x="2540561" y="5559040"/>
            <a:ext cx="7110873" cy="699819"/>
            <a:chOff x="2270384" y="5659408"/>
            <a:chExt cx="7110873" cy="699819"/>
          </a:xfrm>
        </p:grpSpPr>
        <p:pic>
          <p:nvPicPr>
            <p:cNvPr id="217" name="Google Shape;217;p3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46238" y="5784732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25870" y="5809298"/>
              <a:ext cx="2155387" cy="456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04245" y="5810153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5" descr="Interface gráfica do usuário, Aplicativo&#10;&#10;O conteúdo gerado por IA pode estar incorreto.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70384" y="5659408"/>
              <a:ext cx="1707630" cy="699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35"/>
          <p:cNvGrpSpPr/>
          <p:nvPr/>
        </p:nvGrpSpPr>
        <p:grpSpPr>
          <a:xfrm>
            <a:off x="2615217" y="1866900"/>
            <a:ext cx="2015593" cy="2006850"/>
            <a:chOff x="2413843" y="1895610"/>
            <a:chExt cx="2015593" cy="2006850"/>
          </a:xfrm>
        </p:grpSpPr>
        <p:sp>
          <p:nvSpPr>
            <p:cNvPr id="222" name="Google Shape;222;p35"/>
            <p:cNvSpPr/>
            <p:nvPr/>
          </p:nvSpPr>
          <p:spPr>
            <a:xfrm>
              <a:off x="2413843" y="1895610"/>
              <a:ext cx="2015593" cy="2006850"/>
            </a:xfrm>
            <a:prstGeom prst="roundRect">
              <a:avLst>
                <a:gd name="adj" fmla="val 8476"/>
              </a:avLst>
            </a:prstGeom>
            <a:solidFill>
              <a:schemeClr val="lt1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3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12144" y="2081011"/>
              <a:ext cx="1636047" cy="16360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35"/>
          <p:cNvSpPr txBox="1"/>
          <p:nvPr/>
        </p:nvSpPr>
        <p:spPr>
          <a:xfrm>
            <a:off x="2929682" y="4021528"/>
            <a:ext cx="13866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cop30.coop.br</a:t>
            </a:r>
            <a:endParaRPr/>
          </a:p>
        </p:txBody>
      </p:sp>
      <p:sp>
        <p:nvSpPr>
          <p:cNvPr id="225" name="Google Shape;225;p35"/>
          <p:cNvSpPr txBox="1"/>
          <p:nvPr/>
        </p:nvSpPr>
        <p:spPr>
          <a:xfrm>
            <a:off x="-3637294" y="3684971"/>
            <a:ext cx="3758362" cy="111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endParaRPr sz="1600" b="0" i="1" u="none" strike="noStrike" cap="none">
              <a:solidFill>
                <a:srgbClr val="5EEFE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5026581" y="1816099"/>
            <a:ext cx="4003119" cy="161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Acompanhe a</a:t>
            </a:r>
            <a:b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programação do</a:t>
            </a:r>
            <a:b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Coop na COP30</a:t>
            </a:r>
            <a:b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24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no site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5026581" y="3559589"/>
            <a:ext cx="4003119" cy="85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rPr>
              <a:t>Follow the Coop in COP30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rPr>
              <a:t>schedule on the website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0e9527e81_3_1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0" name="Google Shape;230;g3a0e9527e81_3_1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1" name="Google Shape;231;g3a0e9527e81_3_1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a0e9527e81_0_149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7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3a0e9527e81_0_1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3a0e9527e81_0_14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3a0e9527e81_0_14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a0e9527e81_0_14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 l="72960" b="11062"/>
          <a:stretch/>
        </p:blipFill>
        <p:spPr>
          <a:xfrm flipH="1">
            <a:off x="10848528" y="548680"/>
            <a:ext cx="1343472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4">
            <a:alphaModFix/>
          </a:blip>
          <a:srcRect t="60083"/>
          <a:stretch/>
        </p:blipFill>
        <p:spPr>
          <a:xfrm>
            <a:off x="911225" y="0"/>
            <a:ext cx="3293887" cy="221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20"/>
          <p:cNvPicPr preferRelativeResize="0"/>
          <p:nvPr/>
        </p:nvPicPr>
        <p:blipFill rotWithShape="1">
          <a:blip r:embed="rId4">
            <a:alphaModFix/>
          </a:blip>
          <a:srcRect t="-8578" r="69956" b="68661"/>
          <a:stretch/>
        </p:blipFill>
        <p:spPr>
          <a:xfrm flipH="1">
            <a:off x="2556196" y="4639319"/>
            <a:ext cx="989630" cy="2218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20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30" name="Google Shape;30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2844801" y="2598475"/>
            <a:ext cx="65023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4000"/>
              <a:buFont typeface="Tahoma"/>
              <a:buNone/>
              <a:defRPr sz="4000" b="1" i="0" u="none" strike="noStrike" cap="none">
                <a:solidFill>
                  <a:srgbClr val="003B4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2844800" y="4105919"/>
            <a:ext cx="650239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AND_BODY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a0e9527e81_0_372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700" cy="23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3a0e9527e81_0_37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3a0e9527e81_0_37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3a0e9527e81_0_37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a0e9527e81_0_37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Char char="●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">
  <p:cSld name="Slide de Títul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21"/>
          <p:cNvPicPr preferRelativeResize="0"/>
          <p:nvPr/>
        </p:nvPicPr>
        <p:blipFill rotWithShape="1">
          <a:blip r:embed="rId3">
            <a:alphaModFix/>
          </a:blip>
          <a:srcRect r="66150"/>
          <a:stretch/>
        </p:blipFill>
        <p:spPr>
          <a:xfrm>
            <a:off x="10330541" y="154177"/>
            <a:ext cx="1861460" cy="702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1"/>
          <p:cNvPicPr preferRelativeResize="0"/>
          <p:nvPr/>
        </p:nvPicPr>
        <p:blipFill rotWithShape="1">
          <a:blip r:embed="rId4">
            <a:alphaModFix/>
          </a:blip>
          <a:srcRect l="14183" t="51352" r="7090" b="9444"/>
          <a:stretch/>
        </p:blipFill>
        <p:spPr>
          <a:xfrm>
            <a:off x="698500" y="-1"/>
            <a:ext cx="3568700" cy="245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1"/>
          <p:cNvPicPr preferRelativeResize="0"/>
          <p:nvPr/>
        </p:nvPicPr>
        <p:blipFill rotWithShape="1">
          <a:blip r:embed="rId5">
            <a:alphaModFix/>
          </a:blip>
          <a:srcRect r="62436" b="67419"/>
          <a:stretch/>
        </p:blipFill>
        <p:spPr>
          <a:xfrm flipH="1">
            <a:off x="2360936" y="5120115"/>
            <a:ext cx="1184610" cy="1737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21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40" name="Google Shape;40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2844801" y="2598475"/>
            <a:ext cx="65023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4000"/>
              <a:buFont typeface="Tahoma"/>
              <a:buNone/>
              <a:defRPr sz="4000" b="1" i="0" u="none" strike="noStrike" cap="none">
                <a:solidFill>
                  <a:srgbClr val="003B4A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2844800" y="4105919"/>
            <a:ext cx="650239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4A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3">
  <p:cSld name="Slide de Títul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2"/>
          <p:cNvPicPr preferRelativeResize="0"/>
          <p:nvPr/>
        </p:nvPicPr>
        <p:blipFill rotWithShape="1">
          <a:blip r:embed="rId3">
            <a:alphaModFix/>
          </a:blip>
          <a:srcRect l="72960" b="11062"/>
          <a:stretch/>
        </p:blipFill>
        <p:spPr>
          <a:xfrm flipH="1">
            <a:off x="10848528" y="548680"/>
            <a:ext cx="1343472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2"/>
          <p:cNvPicPr preferRelativeResize="0"/>
          <p:nvPr/>
        </p:nvPicPr>
        <p:blipFill rotWithShape="1">
          <a:blip r:embed="rId4">
            <a:alphaModFix/>
          </a:blip>
          <a:srcRect t="60083"/>
          <a:stretch/>
        </p:blipFill>
        <p:spPr>
          <a:xfrm>
            <a:off x="911225" y="0"/>
            <a:ext cx="3293887" cy="221868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22"/>
          <p:cNvPicPr preferRelativeResize="0"/>
          <p:nvPr/>
        </p:nvPicPr>
        <p:blipFill rotWithShape="1">
          <a:blip r:embed="rId4">
            <a:alphaModFix/>
          </a:blip>
          <a:srcRect t="-8578" r="69956" b="68661"/>
          <a:stretch/>
        </p:blipFill>
        <p:spPr>
          <a:xfrm flipH="1">
            <a:off x="2556196" y="4639319"/>
            <a:ext cx="989630" cy="2218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2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50" name="Google Shape;50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2844801" y="2598475"/>
            <a:ext cx="65023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sz="4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2844800" y="4105919"/>
            <a:ext cx="650239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exto">
  <p:cSld name="Slide de tex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783772" y="541564"/>
            <a:ext cx="8129410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  <a:defRPr sz="2800" b="1" i="0" u="none" strike="noStrike" cap="none">
                <a:solidFill>
                  <a:srgbClr val="00BD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23"/>
          <p:cNvGrpSpPr/>
          <p:nvPr/>
        </p:nvGrpSpPr>
        <p:grpSpPr>
          <a:xfrm flipH="1">
            <a:off x="9030564" y="754028"/>
            <a:ext cx="3161436" cy="571500"/>
            <a:chOff x="270268" y="722482"/>
            <a:chExt cx="3161436" cy="571500"/>
          </a:xfrm>
        </p:grpSpPr>
        <p:cxnSp>
          <p:nvCxnSpPr>
            <p:cNvPr id="57" name="Google Shape;57;p23"/>
            <p:cNvCxnSpPr/>
            <p:nvPr/>
          </p:nvCxnSpPr>
          <p:spPr>
            <a:xfrm rot="10800000">
              <a:off x="270268" y="980728"/>
              <a:ext cx="3161436" cy="0"/>
            </a:xfrm>
            <a:prstGeom prst="straightConnector1">
              <a:avLst/>
            </a:prstGeom>
            <a:noFill/>
            <a:ln w="76200" cap="flat" cmpd="sng">
              <a:solidFill>
                <a:srgbClr val="003B4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23"/>
            <p:cNvCxnSpPr/>
            <p:nvPr/>
          </p:nvCxnSpPr>
          <p:spPr>
            <a:xfrm rot="10800000">
              <a:off x="270268" y="722482"/>
              <a:ext cx="929882" cy="0"/>
            </a:xfrm>
            <a:prstGeom prst="straightConnector1">
              <a:avLst/>
            </a:prstGeom>
            <a:noFill/>
            <a:ln w="76200" cap="flat" cmpd="sng">
              <a:solidFill>
                <a:srgbClr val="B1FF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23"/>
            <p:cNvCxnSpPr/>
            <p:nvPr/>
          </p:nvCxnSpPr>
          <p:spPr>
            <a:xfrm rot="10800000">
              <a:off x="270268" y="1293982"/>
              <a:ext cx="2225332" cy="0"/>
            </a:xfrm>
            <a:prstGeom prst="straightConnector1">
              <a:avLst/>
            </a:prstGeom>
            <a:noFill/>
            <a:ln w="76200" cap="flat" cmpd="sng">
              <a:solidFill>
                <a:srgbClr val="5EEF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1" name="Google Shape;61;p23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62" name="Google Shape;6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23"/>
          <p:cNvSpPr txBox="1">
            <a:spLocks noGrp="1"/>
          </p:cNvSpPr>
          <p:nvPr>
            <p:ph type="body" idx="2"/>
          </p:nvPr>
        </p:nvSpPr>
        <p:spPr>
          <a:xfrm>
            <a:off x="783772" y="1438276"/>
            <a:ext cx="8129410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" name="Google Shape;65;p23"/>
          <p:cNvCxnSpPr/>
          <p:nvPr/>
        </p:nvCxnSpPr>
        <p:spPr>
          <a:xfrm>
            <a:off x="-5710" y="4467167"/>
            <a:ext cx="1123722" cy="0"/>
          </a:xfrm>
          <a:prstGeom prst="straightConnector1">
            <a:avLst/>
          </a:prstGeom>
          <a:noFill/>
          <a:ln w="28575" cap="flat" cmpd="sng">
            <a:solidFill>
              <a:srgbClr val="003B4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23"/>
          <p:cNvSpPr txBox="1">
            <a:spLocks noGrp="1"/>
          </p:cNvSpPr>
          <p:nvPr>
            <p:ph type="body" idx="3"/>
          </p:nvPr>
        </p:nvSpPr>
        <p:spPr>
          <a:xfrm>
            <a:off x="783772" y="2098292"/>
            <a:ext cx="10051842" cy="220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A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4"/>
          </p:nvPr>
        </p:nvSpPr>
        <p:spPr>
          <a:xfrm>
            <a:off x="783772" y="4602781"/>
            <a:ext cx="10051842" cy="140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A7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100"/>
              <a:buFont typeface="Arial"/>
              <a:buChar char="•"/>
              <a:defRPr sz="11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100"/>
              <a:buFont typeface="Arial"/>
              <a:buChar char="•"/>
              <a:defRPr sz="11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exto 2">
  <p:cSld name="Slide de Tex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>
            <a:spLocks noGrp="1"/>
          </p:cNvSpPr>
          <p:nvPr>
            <p:ph type="pic" idx="2"/>
          </p:nvPr>
        </p:nvSpPr>
        <p:spPr>
          <a:xfrm>
            <a:off x="7278378" y="1657069"/>
            <a:ext cx="4201218" cy="4021685"/>
          </a:xfrm>
          <a:prstGeom prst="roundRect">
            <a:avLst>
              <a:gd name="adj" fmla="val 4208"/>
            </a:avLst>
          </a:prstGeom>
          <a:solidFill>
            <a:srgbClr val="003B4A"/>
          </a:solidFill>
          <a:ln>
            <a:noFill/>
          </a:ln>
        </p:spPr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783773" y="2086252"/>
            <a:ext cx="5152570" cy="208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3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2" name="Google Shape;72;p24"/>
          <p:cNvGrpSpPr/>
          <p:nvPr/>
        </p:nvGrpSpPr>
        <p:grpSpPr>
          <a:xfrm flipH="1">
            <a:off x="9030564" y="754028"/>
            <a:ext cx="3161436" cy="571500"/>
            <a:chOff x="270268" y="722482"/>
            <a:chExt cx="3161436" cy="571500"/>
          </a:xfrm>
        </p:grpSpPr>
        <p:cxnSp>
          <p:nvCxnSpPr>
            <p:cNvPr id="73" name="Google Shape;73;p24"/>
            <p:cNvCxnSpPr/>
            <p:nvPr/>
          </p:nvCxnSpPr>
          <p:spPr>
            <a:xfrm rot="10800000">
              <a:off x="270268" y="980728"/>
              <a:ext cx="3161436" cy="0"/>
            </a:xfrm>
            <a:prstGeom prst="straightConnector1">
              <a:avLst/>
            </a:prstGeom>
            <a:noFill/>
            <a:ln w="76200" cap="flat" cmpd="sng">
              <a:solidFill>
                <a:srgbClr val="003B4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24"/>
            <p:cNvCxnSpPr/>
            <p:nvPr/>
          </p:nvCxnSpPr>
          <p:spPr>
            <a:xfrm rot="10800000">
              <a:off x="270268" y="722482"/>
              <a:ext cx="929882" cy="0"/>
            </a:xfrm>
            <a:prstGeom prst="straightConnector1">
              <a:avLst/>
            </a:prstGeom>
            <a:noFill/>
            <a:ln w="76200" cap="flat" cmpd="sng">
              <a:solidFill>
                <a:srgbClr val="B1FF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24"/>
            <p:cNvCxnSpPr/>
            <p:nvPr/>
          </p:nvCxnSpPr>
          <p:spPr>
            <a:xfrm rot="10800000">
              <a:off x="270268" y="1293982"/>
              <a:ext cx="2225332" cy="0"/>
            </a:xfrm>
            <a:prstGeom prst="straightConnector1">
              <a:avLst/>
            </a:prstGeom>
            <a:noFill/>
            <a:ln w="76200" cap="flat" cmpd="sng">
              <a:solidFill>
                <a:srgbClr val="5EEF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6" name="Google Shape;76;p24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77" name="Google Shape;7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9" name="Google Shape;79;p24"/>
          <p:cNvCxnSpPr/>
          <p:nvPr/>
        </p:nvCxnSpPr>
        <p:spPr>
          <a:xfrm>
            <a:off x="-5710" y="4467167"/>
            <a:ext cx="1123722" cy="0"/>
          </a:xfrm>
          <a:prstGeom prst="straightConnector1">
            <a:avLst/>
          </a:prstGeom>
          <a:noFill/>
          <a:ln w="28575" cap="flat" cmpd="sng">
            <a:solidFill>
              <a:srgbClr val="003B4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24"/>
          <p:cNvSpPr txBox="1">
            <a:spLocks noGrp="1"/>
          </p:cNvSpPr>
          <p:nvPr>
            <p:ph type="body" idx="4"/>
          </p:nvPr>
        </p:nvSpPr>
        <p:spPr>
          <a:xfrm>
            <a:off x="783771" y="4696287"/>
            <a:ext cx="5152570" cy="135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783772" y="541564"/>
            <a:ext cx="5972135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  <a:defRPr sz="2800" b="1" i="0" u="none" strike="noStrike" cap="none">
                <a:solidFill>
                  <a:srgbClr val="00BD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5"/>
          </p:nvPr>
        </p:nvSpPr>
        <p:spPr>
          <a:xfrm>
            <a:off x="783772" y="1438276"/>
            <a:ext cx="5972135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Imagem 1">
  <p:cSld name="Texto e Imagem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>
            <a:spLocks noGrp="1"/>
          </p:cNvSpPr>
          <p:nvPr>
            <p:ph type="pic" idx="2"/>
          </p:nvPr>
        </p:nvSpPr>
        <p:spPr>
          <a:xfrm>
            <a:off x="7104249" y="0"/>
            <a:ext cx="5087751" cy="6858000"/>
          </a:xfrm>
          <a:prstGeom prst="rect">
            <a:avLst/>
          </a:prstGeom>
          <a:solidFill>
            <a:srgbClr val="003B4A"/>
          </a:solidFill>
          <a:ln>
            <a:noFill/>
          </a:ln>
        </p:spPr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6" name="Google Shape;86;p25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87" name="Google Shape;87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9" name="Google Shape;89;p25"/>
          <p:cNvCxnSpPr/>
          <p:nvPr/>
        </p:nvCxnSpPr>
        <p:spPr>
          <a:xfrm>
            <a:off x="-5710" y="4467167"/>
            <a:ext cx="1123722" cy="0"/>
          </a:xfrm>
          <a:prstGeom prst="straightConnector1">
            <a:avLst/>
          </a:prstGeom>
          <a:noFill/>
          <a:ln w="28575" cap="flat" cmpd="sng">
            <a:solidFill>
              <a:srgbClr val="003B4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783772" y="541564"/>
            <a:ext cx="6043018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  <a:defRPr sz="2800" b="1" i="0" u="none" strike="noStrike" cap="none">
                <a:solidFill>
                  <a:srgbClr val="00BD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3"/>
          </p:nvPr>
        </p:nvSpPr>
        <p:spPr>
          <a:xfrm>
            <a:off x="783772" y="1438276"/>
            <a:ext cx="6043018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4"/>
          </p:nvPr>
        </p:nvSpPr>
        <p:spPr>
          <a:xfrm>
            <a:off x="783772" y="2098292"/>
            <a:ext cx="6043018" cy="220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A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5"/>
          </p:nvPr>
        </p:nvSpPr>
        <p:spPr>
          <a:xfrm>
            <a:off x="783772" y="4602781"/>
            <a:ext cx="6043018" cy="140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DA7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400"/>
              <a:buFont typeface="Arial"/>
              <a:buChar char="•"/>
              <a:defRPr sz="14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100"/>
              <a:buFont typeface="Arial"/>
              <a:buChar char="•"/>
              <a:defRPr sz="11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DA7"/>
              </a:buClr>
              <a:buSzPts val="1100"/>
              <a:buFont typeface="Arial"/>
              <a:buChar char="•"/>
              <a:defRPr sz="11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.3">
  <p:cSld name="IMAGEM 1.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>
            <a:spLocks noGrp="1"/>
          </p:cNvSpPr>
          <p:nvPr>
            <p:ph type="pic" idx="2"/>
          </p:nvPr>
        </p:nvSpPr>
        <p:spPr>
          <a:xfrm>
            <a:off x="4587368" y="2021458"/>
            <a:ext cx="3017264" cy="2284438"/>
          </a:xfrm>
          <a:prstGeom prst="roundRect">
            <a:avLst>
              <a:gd name="adj" fmla="val 4208"/>
            </a:avLst>
          </a:prstGeom>
          <a:solidFill>
            <a:srgbClr val="003B4A"/>
          </a:solidFill>
          <a:ln>
            <a:noFill/>
          </a:ln>
        </p:spPr>
      </p:sp>
      <p:sp>
        <p:nvSpPr>
          <p:cNvPr id="96" name="Google Shape;96;p26"/>
          <p:cNvSpPr>
            <a:spLocks noGrp="1"/>
          </p:cNvSpPr>
          <p:nvPr>
            <p:ph type="pic" idx="3"/>
          </p:nvPr>
        </p:nvSpPr>
        <p:spPr>
          <a:xfrm>
            <a:off x="8390968" y="2021458"/>
            <a:ext cx="3017264" cy="2284438"/>
          </a:xfrm>
          <a:prstGeom prst="roundRect">
            <a:avLst>
              <a:gd name="adj" fmla="val 4208"/>
            </a:avLst>
          </a:prstGeom>
          <a:solidFill>
            <a:srgbClr val="003B4A"/>
          </a:solidFill>
          <a:ln>
            <a:noFill/>
          </a:ln>
        </p:spPr>
      </p:sp>
      <p:sp>
        <p:nvSpPr>
          <p:cNvPr id="97" name="Google Shape;97;p26"/>
          <p:cNvSpPr>
            <a:spLocks noGrp="1"/>
          </p:cNvSpPr>
          <p:nvPr>
            <p:ph type="pic" idx="4"/>
          </p:nvPr>
        </p:nvSpPr>
        <p:spPr>
          <a:xfrm>
            <a:off x="783770" y="2025175"/>
            <a:ext cx="3017264" cy="2284438"/>
          </a:xfrm>
          <a:prstGeom prst="roundRect">
            <a:avLst>
              <a:gd name="adj" fmla="val 4208"/>
            </a:avLst>
          </a:prstGeom>
          <a:solidFill>
            <a:srgbClr val="003B4A"/>
          </a:solidFill>
          <a:ln>
            <a:noFill/>
          </a:ln>
        </p:spPr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783771" y="4486192"/>
            <a:ext cx="3017264" cy="84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5"/>
          </p:nvPr>
        </p:nvSpPr>
        <p:spPr>
          <a:xfrm>
            <a:off x="4587368" y="4486192"/>
            <a:ext cx="3017264" cy="84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6"/>
          </p:nvPr>
        </p:nvSpPr>
        <p:spPr>
          <a:xfrm>
            <a:off x="8390967" y="4486191"/>
            <a:ext cx="3017264" cy="856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7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2" name="Google Shape;102;p26"/>
          <p:cNvGrpSpPr/>
          <p:nvPr/>
        </p:nvGrpSpPr>
        <p:grpSpPr>
          <a:xfrm flipH="1">
            <a:off x="9030564" y="754028"/>
            <a:ext cx="3161436" cy="571500"/>
            <a:chOff x="270268" y="722482"/>
            <a:chExt cx="3161436" cy="571500"/>
          </a:xfrm>
        </p:grpSpPr>
        <p:cxnSp>
          <p:nvCxnSpPr>
            <p:cNvPr id="103" name="Google Shape;103;p26"/>
            <p:cNvCxnSpPr/>
            <p:nvPr/>
          </p:nvCxnSpPr>
          <p:spPr>
            <a:xfrm rot="10800000">
              <a:off x="270268" y="980728"/>
              <a:ext cx="3161436" cy="0"/>
            </a:xfrm>
            <a:prstGeom prst="straightConnector1">
              <a:avLst/>
            </a:prstGeom>
            <a:noFill/>
            <a:ln w="76200" cap="flat" cmpd="sng">
              <a:solidFill>
                <a:srgbClr val="003B4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26"/>
            <p:cNvCxnSpPr/>
            <p:nvPr/>
          </p:nvCxnSpPr>
          <p:spPr>
            <a:xfrm rot="10800000">
              <a:off x="270268" y="722482"/>
              <a:ext cx="929882" cy="0"/>
            </a:xfrm>
            <a:prstGeom prst="straightConnector1">
              <a:avLst/>
            </a:prstGeom>
            <a:noFill/>
            <a:ln w="76200" cap="flat" cmpd="sng">
              <a:solidFill>
                <a:srgbClr val="B1FF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26"/>
            <p:cNvCxnSpPr/>
            <p:nvPr/>
          </p:nvCxnSpPr>
          <p:spPr>
            <a:xfrm rot="10800000">
              <a:off x="270268" y="1293982"/>
              <a:ext cx="2225332" cy="0"/>
            </a:xfrm>
            <a:prstGeom prst="straightConnector1">
              <a:avLst/>
            </a:prstGeom>
            <a:noFill/>
            <a:ln w="76200" cap="flat" cmpd="sng">
              <a:solidFill>
                <a:srgbClr val="5EEF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6" name="Google Shape;106;p26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07" name="Google Shape;107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26"/>
          <p:cNvSpPr txBox="1">
            <a:spLocks noGrp="1"/>
          </p:cNvSpPr>
          <p:nvPr>
            <p:ph type="body" idx="8"/>
          </p:nvPr>
        </p:nvSpPr>
        <p:spPr>
          <a:xfrm>
            <a:off x="783769" y="5484597"/>
            <a:ext cx="3017264" cy="5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9"/>
          </p:nvPr>
        </p:nvSpPr>
        <p:spPr>
          <a:xfrm>
            <a:off x="4587366" y="5484597"/>
            <a:ext cx="3017264" cy="5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3"/>
          </p:nvPr>
        </p:nvSpPr>
        <p:spPr>
          <a:xfrm>
            <a:off x="8390965" y="5484596"/>
            <a:ext cx="3017264" cy="51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783772" y="541564"/>
            <a:ext cx="8129410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  <a:defRPr sz="2800" b="1" i="0" u="none" strike="noStrike" cap="none">
                <a:solidFill>
                  <a:srgbClr val="00BDA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4"/>
          </p:nvPr>
        </p:nvSpPr>
        <p:spPr>
          <a:xfrm>
            <a:off x="783772" y="1438276"/>
            <a:ext cx="8129410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ide de Título 1">
  <p:cSld name="2_Slide de Títul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2"/>
          </p:nvPr>
        </p:nvSpPr>
        <p:spPr>
          <a:xfrm>
            <a:off x="989598" y="4111280"/>
            <a:ext cx="2773132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/>
          <p:nvPr/>
        </p:nvSpPr>
        <p:spPr>
          <a:xfrm>
            <a:off x="1532749" y="2213820"/>
            <a:ext cx="1686830" cy="168683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3"/>
          </p:nvPr>
        </p:nvSpPr>
        <p:spPr>
          <a:xfrm>
            <a:off x="1680917" y="2786528"/>
            <a:ext cx="1402672" cy="5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9" name="Google Shape;119;p27"/>
          <p:cNvGrpSpPr/>
          <p:nvPr/>
        </p:nvGrpSpPr>
        <p:grpSpPr>
          <a:xfrm rot="10800000">
            <a:off x="9030564" y="754028"/>
            <a:ext cx="3161436" cy="571500"/>
            <a:chOff x="270268" y="722482"/>
            <a:chExt cx="3161436" cy="571500"/>
          </a:xfrm>
        </p:grpSpPr>
        <p:cxnSp>
          <p:nvCxnSpPr>
            <p:cNvPr id="120" name="Google Shape;120;p27"/>
            <p:cNvCxnSpPr/>
            <p:nvPr/>
          </p:nvCxnSpPr>
          <p:spPr>
            <a:xfrm rot="10800000">
              <a:off x="270268" y="980728"/>
              <a:ext cx="3161436" cy="0"/>
            </a:xfrm>
            <a:prstGeom prst="straightConnector1">
              <a:avLst/>
            </a:prstGeom>
            <a:noFill/>
            <a:ln w="76200" cap="flat" cmpd="sng">
              <a:solidFill>
                <a:srgbClr val="F5822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27"/>
            <p:cNvCxnSpPr/>
            <p:nvPr/>
          </p:nvCxnSpPr>
          <p:spPr>
            <a:xfrm rot="10800000">
              <a:off x="270268" y="722482"/>
              <a:ext cx="929882" cy="0"/>
            </a:xfrm>
            <a:prstGeom prst="straightConnector1">
              <a:avLst/>
            </a:prstGeom>
            <a:noFill/>
            <a:ln w="76200" cap="flat" cmpd="sng">
              <a:solidFill>
                <a:srgbClr val="B1FF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27"/>
            <p:cNvCxnSpPr/>
            <p:nvPr/>
          </p:nvCxnSpPr>
          <p:spPr>
            <a:xfrm rot="10800000">
              <a:off x="270268" y="1293982"/>
              <a:ext cx="2225332" cy="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3" name="Google Shape;123;p27"/>
          <p:cNvGrpSpPr/>
          <p:nvPr/>
        </p:nvGrpSpPr>
        <p:grpSpPr>
          <a:xfrm>
            <a:off x="0" y="781531"/>
            <a:ext cx="3071664" cy="571500"/>
            <a:chOff x="360040" y="722482"/>
            <a:chExt cx="3071664" cy="571500"/>
          </a:xfrm>
        </p:grpSpPr>
        <p:cxnSp>
          <p:nvCxnSpPr>
            <p:cNvPr id="124" name="Google Shape;124;p27"/>
            <p:cNvCxnSpPr/>
            <p:nvPr/>
          </p:nvCxnSpPr>
          <p:spPr>
            <a:xfrm rot="10800000">
              <a:off x="360040" y="980728"/>
              <a:ext cx="3071664" cy="0"/>
            </a:xfrm>
            <a:prstGeom prst="straightConnector1">
              <a:avLst/>
            </a:prstGeom>
            <a:noFill/>
            <a:ln w="76200" cap="flat" cmpd="sng">
              <a:solidFill>
                <a:srgbClr val="F5822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27"/>
            <p:cNvCxnSpPr/>
            <p:nvPr/>
          </p:nvCxnSpPr>
          <p:spPr>
            <a:xfrm rot="10800000">
              <a:off x="360040" y="722482"/>
              <a:ext cx="840110" cy="0"/>
            </a:xfrm>
            <a:prstGeom prst="straightConnector1">
              <a:avLst/>
            </a:prstGeom>
            <a:noFill/>
            <a:ln w="76200" cap="flat" cmpd="sng">
              <a:solidFill>
                <a:srgbClr val="B1FF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27"/>
            <p:cNvCxnSpPr/>
            <p:nvPr/>
          </p:nvCxnSpPr>
          <p:spPr>
            <a:xfrm rot="10800000">
              <a:off x="360040" y="1293982"/>
              <a:ext cx="2135560" cy="0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3187473" y="541564"/>
            <a:ext cx="5817054" cy="7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28" name="Google Shape;128;p27"/>
          <p:cNvGrpSpPr/>
          <p:nvPr/>
        </p:nvGrpSpPr>
        <p:grpSpPr>
          <a:xfrm>
            <a:off x="251742" y="6317301"/>
            <a:ext cx="1909695" cy="419981"/>
            <a:chOff x="4768815" y="5836764"/>
            <a:chExt cx="2358461" cy="518673"/>
          </a:xfrm>
        </p:grpSpPr>
        <p:pic>
          <p:nvPicPr>
            <p:cNvPr id="129" name="Google Shape;129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68815" y="5836764"/>
              <a:ext cx="1076890" cy="45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68175" y="5862185"/>
              <a:ext cx="959101" cy="493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27"/>
          <p:cNvSpPr txBox="1">
            <a:spLocks noGrp="1"/>
          </p:cNvSpPr>
          <p:nvPr>
            <p:ph type="body" idx="4"/>
          </p:nvPr>
        </p:nvSpPr>
        <p:spPr>
          <a:xfrm>
            <a:off x="3187473" y="1438276"/>
            <a:ext cx="5817054" cy="35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EEFEB"/>
              </a:buClr>
              <a:buSzPts val="1600"/>
              <a:buFont typeface="Arial"/>
              <a:buNone/>
              <a:defRPr sz="1600" b="0" i="1" u="none" strike="noStrike" cap="none">
                <a:solidFill>
                  <a:srgbClr val="5EEFE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5"/>
          </p:nvPr>
        </p:nvSpPr>
        <p:spPr>
          <a:xfrm>
            <a:off x="4526040" y="4111280"/>
            <a:ext cx="2773132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/>
          <p:nvPr/>
        </p:nvSpPr>
        <p:spPr>
          <a:xfrm>
            <a:off x="5069191" y="2213820"/>
            <a:ext cx="1686830" cy="168683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6"/>
          </p:nvPr>
        </p:nvSpPr>
        <p:spPr>
          <a:xfrm>
            <a:off x="5217359" y="2786528"/>
            <a:ext cx="1402672" cy="5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7"/>
          </p:nvPr>
        </p:nvSpPr>
        <p:spPr>
          <a:xfrm>
            <a:off x="8062482" y="4111280"/>
            <a:ext cx="2773132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8605633" y="2213820"/>
            <a:ext cx="1686830" cy="168683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8"/>
          </p:nvPr>
        </p:nvSpPr>
        <p:spPr>
          <a:xfrm>
            <a:off x="8753801" y="2786528"/>
            <a:ext cx="1402672" cy="5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  <a:defRPr sz="700" b="1" i="0" u="none" strike="noStrike" cap="none">
                <a:solidFill>
                  <a:srgbClr val="003B4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9"/>
          </p:nvPr>
        </p:nvSpPr>
        <p:spPr>
          <a:xfrm>
            <a:off x="989598" y="5203999"/>
            <a:ext cx="2773132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200"/>
              <a:buFont typeface="Noto Sans Symbols"/>
              <a:buNone/>
              <a:defRPr sz="12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3"/>
          </p:nvPr>
        </p:nvSpPr>
        <p:spPr>
          <a:xfrm>
            <a:off x="4526040" y="5203999"/>
            <a:ext cx="2773132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200"/>
              <a:buFont typeface="Noto Sans Symbols"/>
              <a:buNone/>
              <a:defRPr sz="12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4"/>
          </p:nvPr>
        </p:nvSpPr>
        <p:spPr>
          <a:xfrm>
            <a:off x="8062482" y="5203999"/>
            <a:ext cx="2773132" cy="77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B4A"/>
              </a:buClr>
              <a:buSzPts val="1200"/>
              <a:buFont typeface="Noto Sans Symbols"/>
              <a:buNone/>
              <a:defRPr sz="1200" b="0" i="1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C66"/>
              </a:buClr>
              <a:buSzPts val="1600"/>
              <a:buFont typeface="Calibri"/>
              <a:buAutoNum type="arabicPeriod"/>
              <a:defRPr sz="1600" b="0" i="0" u="none" strike="noStrike" cap="none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01" y="2474422"/>
            <a:ext cx="5569603" cy="11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3a0e9527e81_3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75" y="6388850"/>
            <a:ext cx="1355625" cy="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a0e9527e81_3_230"/>
          <p:cNvSpPr/>
          <p:nvPr/>
        </p:nvSpPr>
        <p:spPr>
          <a:xfrm>
            <a:off x="4555550" y="883242"/>
            <a:ext cx="3528900" cy="974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84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a0e9527e81_3_230"/>
          <p:cNvSpPr txBox="1"/>
          <p:nvPr/>
        </p:nvSpPr>
        <p:spPr>
          <a:xfrm>
            <a:off x="5403050" y="830075"/>
            <a:ext cx="29160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875" rIns="0" bIns="0" anchor="ctr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+ de </a:t>
            </a:r>
            <a:r>
              <a:rPr lang="pt-BR" sz="3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pt-BR" sz="1600" b="1" i="0" u="none" strike="noStrike" cap="none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milhão</a:t>
            </a:r>
            <a:endParaRPr sz="16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pt-BR" sz="2000" b="1" i="0" u="none" strike="noStrike" cap="none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 de</a:t>
            </a:r>
            <a:r>
              <a:rPr lang="pt-BR" sz="20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b="1" i="0" u="none" strike="noStrike" cap="none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Cooperados</a:t>
            </a:r>
            <a:endParaRPr sz="20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g3a0e9527e81_3_230"/>
          <p:cNvSpPr/>
          <p:nvPr/>
        </p:nvSpPr>
        <p:spPr>
          <a:xfrm>
            <a:off x="4443883" y="872557"/>
            <a:ext cx="974400" cy="974400"/>
          </a:xfrm>
          <a:prstGeom prst="ellipse">
            <a:avLst/>
          </a:prstGeom>
          <a:solidFill>
            <a:srgbClr val="1C30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3a0e9527e81_3_230"/>
          <p:cNvPicPr preferRelativeResize="0"/>
          <p:nvPr/>
        </p:nvPicPr>
        <p:blipFill rotWithShape="1">
          <a:blip r:embed="rId4">
            <a:alphaModFix/>
          </a:blip>
          <a:srcRect l="179" r="189"/>
          <a:stretch/>
        </p:blipFill>
        <p:spPr>
          <a:xfrm>
            <a:off x="4475607" y="889067"/>
            <a:ext cx="921232" cy="924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a0e9527e81_3_230"/>
          <p:cNvSpPr txBox="1"/>
          <p:nvPr/>
        </p:nvSpPr>
        <p:spPr>
          <a:xfrm>
            <a:off x="3407099" y="6209025"/>
            <a:ext cx="4251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700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Dados do Sistema Cresol. Data-Base: setembro/2025</a:t>
            </a:r>
            <a:endParaRPr sz="700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g3a0e9527e81_3_230"/>
          <p:cNvSpPr txBox="1"/>
          <p:nvPr/>
        </p:nvSpPr>
        <p:spPr>
          <a:xfrm>
            <a:off x="4380028" y="3253205"/>
            <a:ext cx="65385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450" tIns="105450" rIns="105450" bIns="105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98" b="1" dirty="0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75%</a:t>
            </a:r>
            <a:r>
              <a:rPr lang="pt-BR" sz="1614" dirty="0">
                <a:solidFill>
                  <a:srgbClr val="1C30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das nossas agências estão localizadas em cidades com até 50 mil habitantes.</a:t>
            </a:r>
            <a:endParaRPr sz="1614" dirty="0">
              <a:solidFill>
                <a:srgbClr val="1C305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14" dirty="0">
              <a:solidFill>
                <a:srgbClr val="1C305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g3a0e9527e81_3_230"/>
          <p:cNvSpPr txBox="1"/>
          <p:nvPr/>
        </p:nvSpPr>
        <p:spPr>
          <a:xfrm>
            <a:off x="4775230" y="4161687"/>
            <a:ext cx="63204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450" tIns="105450" rIns="105450" bIns="10545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38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75%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branches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located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cities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50,000 </a:t>
            </a:r>
            <a:r>
              <a:rPr lang="pt-BR" sz="1153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inhabitants</a:t>
            </a:r>
            <a:r>
              <a:rPr lang="pt-BR" sz="1153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53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384"/>
              </a:spcBef>
              <a:spcAft>
                <a:spcPts val="0"/>
              </a:spcAft>
              <a:buNone/>
            </a:pPr>
            <a:endParaRPr sz="1153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g3a0e9527e81_3_230"/>
          <p:cNvSpPr txBox="1"/>
          <p:nvPr/>
        </p:nvSpPr>
        <p:spPr>
          <a:xfrm>
            <a:off x="5019430" y="1813675"/>
            <a:ext cx="291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 1 million members.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a15fc033a7_0_0"/>
          <p:cNvSpPr txBox="1">
            <a:spLocks noGrp="1"/>
          </p:cNvSpPr>
          <p:nvPr>
            <p:ph type="title"/>
          </p:nvPr>
        </p:nvSpPr>
        <p:spPr>
          <a:xfrm>
            <a:off x="397942" y="2276872"/>
            <a:ext cx="2563800" cy="503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Realidade Brasil</a:t>
            </a:r>
            <a:endParaRPr b="1"/>
          </a:p>
        </p:txBody>
      </p:sp>
      <p:sp>
        <p:nvSpPr>
          <p:cNvPr id="274" name="Google Shape;274;g3a15fc033a7_0_0"/>
          <p:cNvSpPr txBox="1">
            <a:spLocks noGrp="1"/>
          </p:cNvSpPr>
          <p:nvPr>
            <p:ph type="body" idx="2"/>
          </p:nvPr>
        </p:nvSpPr>
        <p:spPr>
          <a:xfrm>
            <a:off x="397942" y="3009909"/>
            <a:ext cx="2563800" cy="35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Brazil</a:t>
            </a:r>
            <a:endParaRPr/>
          </a:p>
        </p:txBody>
      </p:sp>
      <p:sp>
        <p:nvSpPr>
          <p:cNvPr id="275" name="Google Shape;275;g3a15fc033a7_0_0"/>
          <p:cNvSpPr txBox="1"/>
          <p:nvPr/>
        </p:nvSpPr>
        <p:spPr>
          <a:xfrm>
            <a:off x="5750425" y="1882250"/>
            <a:ext cx="604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A falta de saneamento revela uma verdade cruel: no Brasil, a dignidade ainda é um luxo para muitos.</a:t>
            </a:r>
            <a:endParaRPr sz="1600" b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g3a15fc033a7_0_0"/>
          <p:cNvSpPr txBox="1"/>
          <p:nvPr/>
        </p:nvSpPr>
        <p:spPr>
          <a:xfrm>
            <a:off x="2620639" y="5389941"/>
            <a:ext cx="7665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50" i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G1,2024</a:t>
            </a:r>
            <a:endParaRPr sz="1500" i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7" name="Google Shape;277;g3a15fc033a7_0_0"/>
          <p:cNvSpPr txBox="1"/>
          <p:nvPr/>
        </p:nvSpPr>
        <p:spPr>
          <a:xfrm>
            <a:off x="5894963" y="3649175"/>
            <a:ext cx="1037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875" rIns="0" bIns="0" anchor="ctr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32</a:t>
            </a:r>
            <a:r>
              <a:rPr lang="pt-BR" sz="1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mi</a:t>
            </a:r>
            <a:endParaRPr sz="17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g3a15fc033a7_0_0"/>
          <p:cNvSpPr txBox="1"/>
          <p:nvPr/>
        </p:nvSpPr>
        <p:spPr>
          <a:xfrm>
            <a:off x="5524074" y="4207525"/>
            <a:ext cx="18162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Brasileiros não têm água potável</a:t>
            </a:r>
            <a:endParaRPr b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g3a15fc033a7_0_0"/>
          <p:cNvSpPr txBox="1"/>
          <p:nvPr/>
        </p:nvSpPr>
        <p:spPr>
          <a:xfrm>
            <a:off x="7971877" y="3654771"/>
            <a:ext cx="10371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875" rIns="0" bIns="0" anchor="ctr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90</a:t>
            </a:r>
            <a:r>
              <a:rPr lang="pt-BR" sz="1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mi</a:t>
            </a:r>
            <a:endParaRPr sz="17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g3a15fc033a7_0_0"/>
          <p:cNvSpPr txBox="1"/>
          <p:nvPr/>
        </p:nvSpPr>
        <p:spPr>
          <a:xfrm>
            <a:off x="7422722" y="4213121"/>
            <a:ext cx="2087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>
                <a:solidFill>
                  <a:srgbClr val="171C66"/>
                </a:solidFill>
                <a:latin typeface="Montserrat"/>
                <a:ea typeface="Montserrat"/>
                <a:cs typeface="Montserrat"/>
                <a:sym typeface="Montserrat"/>
              </a:rPr>
              <a:t>Brasileiros não têm coleta de esgoto</a:t>
            </a:r>
            <a:endParaRPr b="1">
              <a:solidFill>
                <a:srgbClr val="171C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g3a15fc033a7_0_0"/>
          <p:cNvSpPr txBox="1"/>
          <p:nvPr/>
        </p:nvSpPr>
        <p:spPr>
          <a:xfrm>
            <a:off x="9730338" y="3670175"/>
            <a:ext cx="20577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875" rIns="0" bIns="0" anchor="ctr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344</a:t>
            </a:r>
            <a:r>
              <a:rPr lang="pt-BR" sz="17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mi</a:t>
            </a:r>
            <a:endParaRPr sz="17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1" i="0" u="none" strike="noStrike" cap="none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g3a15fc033a7_0_0"/>
          <p:cNvSpPr txBox="1"/>
          <p:nvPr/>
        </p:nvSpPr>
        <p:spPr>
          <a:xfrm>
            <a:off x="9584413" y="4228500"/>
            <a:ext cx="22947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100" b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Pessoas foram hospitalizadas em 2024 por problemas relacionados a falta de saneamento básico</a:t>
            </a:r>
            <a:endParaRPr sz="1100" b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g3a15fc033a7_0_0" title="2025-11-07_16-20.png"/>
          <p:cNvPicPr preferRelativeResize="0"/>
          <p:nvPr/>
        </p:nvPicPr>
        <p:blipFill rotWithShape="1">
          <a:blip r:embed="rId3">
            <a:alphaModFix/>
          </a:blip>
          <a:srcRect t="1765" b="1765"/>
          <a:stretch/>
        </p:blipFill>
        <p:spPr>
          <a:xfrm>
            <a:off x="2351000" y="1699350"/>
            <a:ext cx="3102000" cy="3690600"/>
          </a:xfrm>
          <a:prstGeom prst="roundRect">
            <a:avLst>
              <a:gd name="adj" fmla="val 7370"/>
            </a:avLst>
          </a:prstGeom>
          <a:noFill/>
          <a:ln>
            <a:noFill/>
          </a:ln>
        </p:spPr>
      </p:pic>
      <p:sp>
        <p:nvSpPr>
          <p:cNvPr id="284" name="Google Shape;284;g3a15fc033a7_0_0"/>
          <p:cNvSpPr txBox="1"/>
          <p:nvPr/>
        </p:nvSpPr>
        <p:spPr>
          <a:xfrm>
            <a:off x="5748630" y="2446975"/>
            <a:ext cx="604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1C305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lack of sanitation reveals a harsh truth: in Brazil, dignity is still a luxury for many.</a:t>
            </a:r>
            <a:endParaRPr sz="900">
              <a:solidFill>
                <a:srgbClr val="1C305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5" name="Google Shape;285;g3a15fc033a7_0_0"/>
          <p:cNvSpPr txBox="1"/>
          <p:nvPr/>
        </p:nvSpPr>
        <p:spPr>
          <a:xfrm>
            <a:off x="3387150" y="6464013"/>
            <a:ext cx="208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Montserrat"/>
                <a:ea typeface="Montserrat"/>
                <a:cs typeface="Montserrat"/>
                <a:sym typeface="Montserrat"/>
              </a:rPr>
              <a:t>fonte: Instituto Trata Brasil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g3a15fc033a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8275" y="6388850"/>
            <a:ext cx="1355625" cy="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a15fc033a7_0_0"/>
          <p:cNvSpPr txBox="1"/>
          <p:nvPr/>
        </p:nvSpPr>
        <p:spPr>
          <a:xfrm>
            <a:off x="5524066" y="4792600"/>
            <a:ext cx="1816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Brazilians lack access to clean drinking water.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g3a15fc033a7_0_0"/>
          <p:cNvSpPr txBox="1"/>
          <p:nvPr/>
        </p:nvSpPr>
        <p:spPr>
          <a:xfrm>
            <a:off x="7582312" y="4792608"/>
            <a:ext cx="1816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Brazilians do not have access to sewage collection.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g3a15fc033a7_0_0"/>
          <p:cNvSpPr txBox="1"/>
          <p:nvPr/>
        </p:nvSpPr>
        <p:spPr>
          <a:xfrm>
            <a:off x="9518375" y="5094075"/>
            <a:ext cx="24675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People were hospitalized in 2024 due to issues related to the lack of basic sanitation.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>
            <a:spLocks noGrp="1"/>
          </p:cNvSpPr>
          <p:nvPr>
            <p:ph type="media" idx="2"/>
          </p:nvPr>
        </p:nvSpPr>
        <p:spPr>
          <a:xfrm>
            <a:off x="752080" y="514904"/>
            <a:ext cx="10687800" cy="5390700"/>
          </a:xfrm>
          <a:prstGeom prst="roundRect">
            <a:avLst>
              <a:gd name="adj" fmla="val 6435"/>
            </a:avLst>
          </a:prstGeom>
          <a:solidFill>
            <a:srgbClr val="003B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11"/>
          <p:cNvSpPr txBox="1">
            <a:spLocks noGrp="1"/>
          </p:cNvSpPr>
          <p:nvPr>
            <p:ph type="body" idx="1"/>
          </p:nvPr>
        </p:nvSpPr>
        <p:spPr>
          <a:xfrm>
            <a:off x="10835614" y="6410663"/>
            <a:ext cx="1136845" cy="27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95FB"/>
              </a:buClr>
              <a:buSzPts val="700"/>
              <a:buFont typeface="Arial"/>
              <a:buNone/>
            </a:pPr>
            <a:endParaRPr/>
          </a:p>
        </p:txBody>
      </p:sp>
      <p:pic>
        <p:nvPicPr>
          <p:cNvPr id="296" name="Google Shape;29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012" y="2008422"/>
            <a:ext cx="1891727" cy="83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4325288" y="2108488"/>
            <a:ext cx="314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</a:t>
            </a:r>
            <a:endParaRPr sz="2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7036313" y="2108488"/>
            <a:ext cx="3147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=</a:t>
            </a:r>
            <a:endParaRPr sz="2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9" name="Google Shape;29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9875" y="1960712"/>
            <a:ext cx="1387372" cy="92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4662" y="2006013"/>
            <a:ext cx="1278315" cy="8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1"/>
          <p:cNvSpPr txBox="1"/>
          <p:nvPr/>
        </p:nvSpPr>
        <p:spPr>
          <a:xfrm>
            <a:off x="1866375" y="3463888"/>
            <a:ext cx="836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Cresol SIGA é uma iniciativa que promove o acesso a saneamento, infraestrutura e gestão da água para levar esse bem essencial a cada canto, cada lar, cada vida.</a:t>
            </a: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2700500" y="3998088"/>
            <a:ext cx="648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i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Cresol SIGA is an initiative that promotes access to sanitation, infrastructure, and water management to bring this essential resource to every place, every home, every life.</a:t>
            </a:r>
            <a:endParaRPr sz="900" i="1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a15fc033a7_1_8"/>
          <p:cNvSpPr txBox="1">
            <a:spLocks noGrp="1"/>
          </p:cNvSpPr>
          <p:nvPr>
            <p:ph type="title"/>
          </p:nvPr>
        </p:nvSpPr>
        <p:spPr>
          <a:xfrm>
            <a:off x="1213700" y="1097405"/>
            <a:ext cx="6284100" cy="20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/>
              <a:t>Financiamento para saneamento,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/>
              <a:t>infraestrutura e gestão da água</a:t>
            </a: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</a:pPr>
            <a:endParaRPr sz="2700"/>
          </a:p>
        </p:txBody>
      </p:sp>
      <p:sp>
        <p:nvSpPr>
          <p:cNvPr id="308" name="Google Shape;308;g3a15fc033a7_1_8"/>
          <p:cNvSpPr txBox="1">
            <a:spLocks noGrp="1"/>
          </p:cNvSpPr>
          <p:nvPr>
            <p:ph type="body" idx="4"/>
          </p:nvPr>
        </p:nvSpPr>
        <p:spPr>
          <a:xfrm>
            <a:off x="1213700" y="2684400"/>
            <a:ext cx="5025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1200"/>
              <a:buFont typeface="Arial"/>
              <a:buNone/>
            </a:pPr>
            <a:r>
              <a:rPr lang="pt-BR" sz="1400" i="0"/>
              <a:t>Promovemos desenvolvimento sustentável e ampliamos a conscientização sobre o valor do acesso à água.</a:t>
            </a:r>
            <a:endParaRPr sz="1400"/>
          </a:p>
        </p:txBody>
      </p:sp>
      <p:pic>
        <p:nvPicPr>
          <p:cNvPr id="309" name="Google Shape;309;g3a15fc033a7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75" y="6388850"/>
            <a:ext cx="1355625" cy="2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a15fc033a7_1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713" y="4229250"/>
            <a:ext cx="3193375" cy="190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3a15fc033a7_1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524" y="509588"/>
            <a:ext cx="3153745" cy="184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3a15fc033a7_1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2698" y="2470797"/>
            <a:ext cx="3193376" cy="164654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a15fc033a7_1_8"/>
          <p:cNvSpPr txBox="1"/>
          <p:nvPr/>
        </p:nvSpPr>
        <p:spPr>
          <a:xfrm>
            <a:off x="1088725" y="4026625"/>
            <a:ext cx="62202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3052"/>
              </a:buClr>
              <a:buSzPts val="1200"/>
              <a:buFont typeface="Montserrat"/>
              <a:buChar char="●"/>
            </a:pPr>
            <a:r>
              <a:rPr lang="pt-BR" sz="1200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Acesso à água potável / </a:t>
            </a:r>
            <a:r>
              <a:rPr lang="pt-BR" sz="1000" i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Access to clean drinking water</a:t>
            </a:r>
            <a:endParaRPr sz="1000" i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3052"/>
              </a:buClr>
              <a:buSzPts val="1200"/>
              <a:buFont typeface="Montserrat"/>
              <a:buChar char="●"/>
            </a:pPr>
            <a:r>
              <a:rPr lang="pt-BR" sz="1200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Sistema de esgoto adequado/ </a:t>
            </a:r>
            <a:r>
              <a:rPr lang="pt-BR" sz="1000" i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Proper sewage system</a:t>
            </a:r>
            <a:endParaRPr sz="1000" i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3052"/>
              </a:buClr>
              <a:buSzPts val="1200"/>
              <a:buFont typeface="Montserrat"/>
              <a:buChar char="●"/>
            </a:pPr>
            <a:r>
              <a:rPr lang="pt-BR" sz="1200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Fossa séptica ou biodigestora/ </a:t>
            </a:r>
            <a:r>
              <a:rPr lang="pt-BR" sz="1000" i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Septic tank or biodigester</a:t>
            </a:r>
            <a:endParaRPr sz="1000" i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1C3052"/>
              </a:buClr>
              <a:buSzPts val="1200"/>
              <a:buFont typeface="Montserrat"/>
              <a:buChar char="●"/>
            </a:pPr>
            <a:r>
              <a:rPr lang="pt-BR" sz="1200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Reaproveitamento da água da chuva/ </a:t>
            </a:r>
            <a:r>
              <a:rPr lang="pt-BR" sz="1000" i="1">
                <a:solidFill>
                  <a:srgbClr val="1C3052"/>
                </a:solidFill>
                <a:latin typeface="Montserrat"/>
                <a:ea typeface="Montserrat"/>
                <a:cs typeface="Montserrat"/>
                <a:sym typeface="Montserrat"/>
              </a:rPr>
              <a:t>Rainwater harvesting and reuse</a:t>
            </a:r>
            <a:endParaRPr sz="1000" i="1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C30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a15fc033a7_1_8"/>
          <p:cNvSpPr txBox="1">
            <a:spLocks noGrp="1"/>
          </p:cNvSpPr>
          <p:nvPr>
            <p:ph type="body" idx="4"/>
          </p:nvPr>
        </p:nvSpPr>
        <p:spPr>
          <a:xfrm>
            <a:off x="1208780" y="3324138"/>
            <a:ext cx="43593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/>
              <a:t>We promote sustainable development and raise awareness about the value of access to water.</a:t>
            </a:r>
            <a:endParaRPr sz="10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BDA7"/>
              </a:buClr>
              <a:buSzPts val="1200"/>
              <a:buFont typeface="Arial"/>
              <a:buNone/>
            </a:pPr>
            <a:endParaRPr sz="1000"/>
          </a:p>
        </p:txBody>
      </p:sp>
      <p:sp>
        <p:nvSpPr>
          <p:cNvPr id="315" name="Google Shape;315;g3a15fc033a7_1_8"/>
          <p:cNvSpPr txBox="1">
            <a:spLocks noGrp="1"/>
          </p:cNvSpPr>
          <p:nvPr>
            <p:ph type="title"/>
          </p:nvPr>
        </p:nvSpPr>
        <p:spPr>
          <a:xfrm>
            <a:off x="1282200" y="2002903"/>
            <a:ext cx="51459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i="1"/>
              <a:t>Financing for sanitation, infrastructure, and water management.</a:t>
            </a:r>
            <a:endParaRPr sz="11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0e9527e81_3_147"/>
          <p:cNvSpPr txBox="1">
            <a:spLocks noGrp="1"/>
          </p:cNvSpPr>
          <p:nvPr>
            <p:ph type="title"/>
          </p:nvPr>
        </p:nvSpPr>
        <p:spPr>
          <a:xfrm>
            <a:off x="1111950" y="513475"/>
            <a:ext cx="4407000" cy="2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>
                <a:solidFill>
                  <a:srgbClr val="00BDA7"/>
                </a:solidFill>
              </a:rPr>
              <a:t>Impacto Gerado</a:t>
            </a:r>
            <a:endParaRPr>
              <a:solidFill>
                <a:srgbClr val="00BDA7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>
              <a:solidFill>
                <a:srgbClr val="00BD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</a:pPr>
            <a:endParaRPr sz="3400"/>
          </a:p>
        </p:txBody>
      </p:sp>
      <p:pic>
        <p:nvPicPr>
          <p:cNvPr id="321" name="Google Shape;321;g3a0e9527e81_3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75" y="6388850"/>
            <a:ext cx="1355625" cy="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a0e9527e81_3_147"/>
          <p:cNvSpPr txBox="1">
            <a:spLocks noGrp="1"/>
          </p:cNvSpPr>
          <p:nvPr>
            <p:ph type="title"/>
          </p:nvPr>
        </p:nvSpPr>
        <p:spPr>
          <a:xfrm>
            <a:off x="1315160" y="4449539"/>
            <a:ext cx="6042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</a:pPr>
            <a:r>
              <a:rPr lang="pt-BR"/>
              <a:t>ODS Impactados</a:t>
            </a:r>
            <a:endParaRPr/>
          </a:p>
        </p:txBody>
      </p:sp>
      <p:pic>
        <p:nvPicPr>
          <p:cNvPr id="323" name="Google Shape;323;g3a0e9527e81_3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4449551"/>
            <a:ext cx="1161125" cy="11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a0e9527e81_3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225" y="4449550"/>
            <a:ext cx="1161125" cy="11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a0e9527e81_3_147"/>
          <p:cNvSpPr txBox="1"/>
          <p:nvPr/>
        </p:nvSpPr>
        <p:spPr>
          <a:xfrm>
            <a:off x="1959800" y="1471150"/>
            <a:ext cx="7805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Econômico:</a:t>
            </a:r>
            <a:r>
              <a:rPr lang="pt-BR" sz="1200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Promover o desenvolvimento local de forma justa e solidária, fortalecendo a autonomia e gerando oportunidades às pessoas;</a:t>
            </a:r>
            <a:endParaRPr>
              <a:solidFill>
                <a:srgbClr val="171C66"/>
              </a:solidFill>
            </a:endParaRPr>
          </a:p>
        </p:txBody>
      </p:sp>
      <p:sp>
        <p:nvSpPr>
          <p:cNvPr id="326" name="Google Shape;326;g3a0e9527e81_3_147"/>
          <p:cNvSpPr txBox="1"/>
          <p:nvPr/>
        </p:nvSpPr>
        <p:spPr>
          <a:xfrm>
            <a:off x="1959790" y="2380100"/>
            <a:ext cx="7805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Social: </a:t>
            </a:r>
            <a:r>
              <a:rPr lang="pt-BR" sz="1200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Construir comunidades mais inclusivas e cooperativas, onde cada pessoa e família tem espaço para crescer e prosperar com dignidade.</a:t>
            </a:r>
            <a:endParaRPr>
              <a:solidFill>
                <a:srgbClr val="171C66"/>
              </a:solidFill>
            </a:endParaRPr>
          </a:p>
        </p:txBody>
      </p:sp>
      <p:sp>
        <p:nvSpPr>
          <p:cNvPr id="327" name="Google Shape;327;g3a0e9527e81_3_147"/>
          <p:cNvSpPr txBox="1"/>
          <p:nvPr/>
        </p:nvSpPr>
        <p:spPr>
          <a:xfrm>
            <a:off x="1970281" y="3532150"/>
            <a:ext cx="78054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Ambiental: </a:t>
            </a:r>
            <a:r>
              <a:rPr lang="pt-BR" sz="1200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Estimular práticas sustentáveis para um futuro mais verde e equilibrado.</a:t>
            </a:r>
            <a:endParaRPr sz="1200" b="1">
              <a:solidFill>
                <a:srgbClr val="171C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71C66"/>
              </a:solidFill>
            </a:endParaRPr>
          </a:p>
        </p:txBody>
      </p:sp>
      <p:sp>
        <p:nvSpPr>
          <p:cNvPr id="328" name="Google Shape;328;g3a0e9527e81_3_147"/>
          <p:cNvSpPr txBox="1"/>
          <p:nvPr/>
        </p:nvSpPr>
        <p:spPr>
          <a:xfrm>
            <a:off x="1956910" y="1958775"/>
            <a:ext cx="931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000" i="1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Economic: Promote local development in a fair and inclusive way, strengthening autonomy and creating opportunities for people.</a:t>
            </a:r>
            <a:endParaRPr sz="700" i="1">
              <a:solidFill>
                <a:srgbClr val="171C66"/>
              </a:solidFill>
            </a:endParaRPr>
          </a:p>
        </p:txBody>
      </p:sp>
      <p:sp>
        <p:nvSpPr>
          <p:cNvPr id="329" name="Google Shape;329;g3a0e9527e81_3_147"/>
          <p:cNvSpPr txBox="1"/>
          <p:nvPr/>
        </p:nvSpPr>
        <p:spPr>
          <a:xfrm>
            <a:off x="1959815" y="2873141"/>
            <a:ext cx="7884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 i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Social: Building more inclusive and cooperative communities, where every person and family has the opportunity to grow and prosper with dignity.</a:t>
            </a:r>
            <a:endParaRPr sz="1000" i="1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 i="1">
              <a:solidFill>
                <a:srgbClr val="171C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g3a0e9527e81_3_147"/>
          <p:cNvSpPr txBox="1"/>
          <p:nvPr/>
        </p:nvSpPr>
        <p:spPr>
          <a:xfrm>
            <a:off x="1970298" y="3841376"/>
            <a:ext cx="931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000" i="1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Environmental: Encourage sustainable practices for a greener and more balanced future.</a:t>
            </a:r>
            <a:endParaRPr sz="1000" i="1">
              <a:solidFill>
                <a:srgbClr val="171C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a0e9527e81_3_153"/>
          <p:cNvSpPr txBox="1">
            <a:spLocks noGrp="1"/>
          </p:cNvSpPr>
          <p:nvPr>
            <p:ph type="title"/>
          </p:nvPr>
        </p:nvSpPr>
        <p:spPr>
          <a:xfrm>
            <a:off x="1287100" y="767850"/>
            <a:ext cx="3924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>
                <a:solidFill>
                  <a:srgbClr val="00BDA7"/>
                </a:solidFill>
              </a:rPr>
              <a:t>Nossos Números</a:t>
            </a:r>
            <a:endParaRPr>
              <a:solidFill>
                <a:srgbClr val="00BDA7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>
              <a:solidFill>
                <a:srgbClr val="00BD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</a:pPr>
            <a:endParaRPr sz="3400"/>
          </a:p>
        </p:txBody>
      </p:sp>
      <p:pic>
        <p:nvPicPr>
          <p:cNvPr id="336" name="Google Shape;336;g3a0e9527e81_3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75" y="6388850"/>
            <a:ext cx="1355625" cy="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a0e9527e81_3_153"/>
          <p:cNvSpPr txBox="1"/>
          <p:nvPr/>
        </p:nvSpPr>
        <p:spPr>
          <a:xfrm>
            <a:off x="1363162" y="3002927"/>
            <a:ext cx="30321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Mais de </a:t>
            </a:r>
            <a:r>
              <a:rPr lang="pt-BR" sz="22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1.970</a:t>
            </a:r>
            <a:r>
              <a:rPr lang="pt-BR" sz="17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700" b="1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financiamentos</a:t>
            </a:r>
            <a:endParaRPr sz="1700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09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liberados até 09.2025</a:t>
            </a:r>
            <a:endParaRPr sz="1700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a0e9527e81_3_153"/>
          <p:cNvSpPr txBox="1"/>
          <p:nvPr/>
        </p:nvSpPr>
        <p:spPr>
          <a:xfrm>
            <a:off x="4771898" y="2964528"/>
            <a:ext cx="3032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Mais de </a:t>
            </a:r>
            <a:r>
              <a:rPr lang="pt-BR" sz="22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R$ 68.795.165,75 </a:t>
            </a:r>
            <a:r>
              <a:rPr lang="pt-BR" sz="17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milhões</a:t>
            </a:r>
            <a:r>
              <a:rPr lang="pt-BR" sz="1700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 em investimentos relacionados a água e saneamento</a:t>
            </a:r>
            <a:endParaRPr sz="1700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3a0e9527e81_3_153"/>
          <p:cNvSpPr txBox="1"/>
          <p:nvPr/>
        </p:nvSpPr>
        <p:spPr>
          <a:xfrm>
            <a:off x="8284323" y="2964527"/>
            <a:ext cx="2582700" cy="1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1° lugar</a:t>
            </a:r>
            <a:r>
              <a:rPr lang="pt-BR" sz="1500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500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na categoria meio ambiente no </a:t>
            </a:r>
            <a:endParaRPr sz="1500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rgbClr val="1C3052"/>
                </a:solidFill>
                <a:latin typeface="Verdana"/>
                <a:ea typeface="Verdana"/>
                <a:cs typeface="Verdana"/>
                <a:sym typeface="Verdana"/>
              </a:rPr>
              <a:t>Prêmio ProsperaCoop, durante o 15º Concred, no ano de 2024</a:t>
            </a:r>
            <a:endParaRPr sz="1700">
              <a:solidFill>
                <a:srgbClr val="1C305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a0e9527e81_3_153"/>
          <p:cNvSpPr/>
          <p:nvPr/>
        </p:nvSpPr>
        <p:spPr>
          <a:xfrm>
            <a:off x="2764877" y="2156027"/>
            <a:ext cx="808500" cy="808500"/>
          </a:xfrm>
          <a:prstGeom prst="ellipse">
            <a:avLst/>
          </a:prstGeom>
          <a:solidFill>
            <a:srgbClr val="1C30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3a0e9527e81_3_153"/>
          <p:cNvSpPr/>
          <p:nvPr/>
        </p:nvSpPr>
        <p:spPr>
          <a:xfrm>
            <a:off x="5827352" y="2156027"/>
            <a:ext cx="808500" cy="808500"/>
          </a:xfrm>
          <a:prstGeom prst="ellipse">
            <a:avLst/>
          </a:prstGeom>
          <a:solidFill>
            <a:srgbClr val="1C30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3a0e9527e81_3_153"/>
          <p:cNvSpPr/>
          <p:nvPr/>
        </p:nvSpPr>
        <p:spPr>
          <a:xfrm>
            <a:off x="9155622" y="2156027"/>
            <a:ext cx="808500" cy="808500"/>
          </a:xfrm>
          <a:prstGeom prst="ellipse">
            <a:avLst/>
          </a:prstGeom>
          <a:solidFill>
            <a:srgbClr val="1C30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3a0e9527e81_3_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9353" y="2327433"/>
            <a:ext cx="512625" cy="45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a0e9527e81_3_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451" y="2345966"/>
            <a:ext cx="4857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a0e9527e81_3_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04224" y="2311975"/>
            <a:ext cx="512625" cy="5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a0e9527e81_3_153"/>
          <p:cNvSpPr txBox="1"/>
          <p:nvPr/>
        </p:nvSpPr>
        <p:spPr>
          <a:xfrm>
            <a:off x="2341291" y="4331200"/>
            <a:ext cx="1816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than 1,970 loans granted as of September 2025.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g3a0e9527e81_3_153"/>
          <p:cNvSpPr txBox="1"/>
          <p:nvPr/>
        </p:nvSpPr>
        <p:spPr>
          <a:xfrm>
            <a:off x="4940642" y="4857825"/>
            <a:ext cx="26946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than R$ 68,795,165.75 million invested in water and sanitation initiatives.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g3a0e9527e81_3_153"/>
          <p:cNvSpPr txBox="1"/>
          <p:nvPr/>
        </p:nvSpPr>
        <p:spPr>
          <a:xfrm>
            <a:off x="8212567" y="4716600"/>
            <a:ext cx="2694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9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1st place in the Environment category at the ProsperaCoop Award, during the 15th Concred in 2024.</a:t>
            </a:r>
            <a:endParaRPr sz="9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"/>
          <p:cNvSpPr txBox="1"/>
          <p:nvPr/>
        </p:nvSpPr>
        <p:spPr>
          <a:xfrm>
            <a:off x="3051500" y="2133050"/>
            <a:ext cx="639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Quando unimos inovação e compromisso, criamos soluções que mudam realidades.</a:t>
            </a:r>
            <a:endParaRPr sz="1500">
              <a:solidFill>
                <a:srgbClr val="171C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2" name="Google Shape;3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75" y="6388850"/>
            <a:ext cx="1355625" cy="2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7"/>
          <p:cNvSpPr txBox="1"/>
          <p:nvPr/>
        </p:nvSpPr>
        <p:spPr>
          <a:xfrm>
            <a:off x="4087250" y="2779550"/>
            <a:ext cx="4325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i="1">
                <a:solidFill>
                  <a:srgbClr val="171C66"/>
                </a:solidFill>
                <a:latin typeface="Verdana"/>
                <a:ea typeface="Verdana"/>
                <a:cs typeface="Verdana"/>
                <a:sym typeface="Verdana"/>
              </a:rPr>
              <a:t>When we combine innovation and commitment, we create solutions that change realities.</a:t>
            </a:r>
            <a:endParaRPr sz="1200" i="1">
              <a:solidFill>
                <a:srgbClr val="171C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171C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7"/>
          <p:cNvSpPr txBox="1">
            <a:spLocks noGrp="1"/>
          </p:cNvSpPr>
          <p:nvPr>
            <p:ph type="title"/>
          </p:nvPr>
        </p:nvSpPr>
        <p:spPr>
          <a:xfrm>
            <a:off x="5010900" y="3908975"/>
            <a:ext cx="2170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Thank you.</a:t>
            </a: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/>
          </a:p>
          <a:p>
            <a:pPr marL="0" lvl="0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>
              <a:solidFill>
                <a:srgbClr val="00BDA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A7"/>
              </a:buClr>
              <a:buSzPts val="2800"/>
              <a:buFont typeface="Tahoma"/>
              <a:buNone/>
            </a:pP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stema OCB - Modelo Apresentaçã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Noto Sans Symbols</vt:lpstr>
      <vt:lpstr>Montserrat Light</vt:lpstr>
      <vt:lpstr>Verdana</vt:lpstr>
      <vt:lpstr>Tahoma</vt:lpstr>
      <vt:lpstr>Calibri</vt:lpstr>
      <vt:lpstr>Montserrat Medium</vt:lpstr>
      <vt:lpstr>Montserrat</vt:lpstr>
      <vt:lpstr>Arial</vt:lpstr>
      <vt:lpstr>Sistema OCB - Modelo Apresentação</vt:lpstr>
      <vt:lpstr>Apresentação do PowerPoint</vt:lpstr>
      <vt:lpstr>Apresentação do PowerPoint</vt:lpstr>
      <vt:lpstr>Realidade Brasil</vt:lpstr>
      <vt:lpstr>Apresentação do PowerPoint</vt:lpstr>
      <vt:lpstr>Financiamento para saneamento, infraestrutura e gestão da água </vt:lpstr>
      <vt:lpstr>Impacto Gerado   </vt:lpstr>
      <vt:lpstr>Nossos Números   </vt:lpstr>
      <vt:lpstr>Thank you. 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Lucas de Oliveira Badú</dc:creator>
  <cp:lastModifiedBy>Maya Patricia Gemelli Savian</cp:lastModifiedBy>
  <cp:revision>1</cp:revision>
  <dcterms:created xsi:type="dcterms:W3CDTF">2022-12-12T19:40:26Z</dcterms:created>
  <dcterms:modified xsi:type="dcterms:W3CDTF">2025-11-17T20:13:15Z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0x0101007070B54C5AAB5B4CBD90AAA0D143697A</vt:lpwstr>
  </property>
  <property fmtid="{D5CDD505-2E9C-101B-9397-08002B2CF9AE}" pid="3" name="MediaServiceImageTags">
    <vt:lpwstr/>
  </property>
</Properties>
</file>